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0083800" cy="7556500"/>
  <p:notesSz cx="10083800" cy="75565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870" y="-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2515"/>
            <a:ext cx="857123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1640"/>
            <a:ext cx="705866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737995"/>
            <a:ext cx="4386453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5213" y="9691"/>
            <a:ext cx="9313372" cy="5632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chemeClr val="tx1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190" y="1737995"/>
            <a:ext cx="9075420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27545"/>
            <a:ext cx="3226816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27545"/>
            <a:ext cx="2319274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17039" y="-21272"/>
            <a:ext cx="10117455" cy="1722120"/>
            <a:chOff x="-17039" y="-21272"/>
            <a:chExt cx="10117455" cy="1722120"/>
          </a:xfrm>
        </p:grpSpPr>
        <p:sp>
          <p:nvSpPr>
            <p:cNvPr id="3" name="object 3"/>
            <p:cNvSpPr/>
            <p:nvPr/>
          </p:nvSpPr>
          <p:spPr>
            <a:xfrm>
              <a:off x="4232" y="0"/>
              <a:ext cx="10074910" cy="1679575"/>
            </a:xfrm>
            <a:custGeom>
              <a:avLst/>
              <a:gdLst/>
              <a:ahLst/>
              <a:cxnLst/>
              <a:rect l="l" t="t" r="r" b="b"/>
              <a:pathLst>
                <a:path w="10074910" h="1679575">
                  <a:moveTo>
                    <a:pt x="10074858" y="1679141"/>
                  </a:moveTo>
                  <a:lnTo>
                    <a:pt x="0" y="1679141"/>
                  </a:lnTo>
                  <a:lnTo>
                    <a:pt x="0" y="0"/>
                  </a:lnTo>
                  <a:lnTo>
                    <a:pt x="10074858" y="0"/>
                  </a:lnTo>
                  <a:lnTo>
                    <a:pt x="10074858" y="1679141"/>
                  </a:lnTo>
                  <a:close/>
                </a:path>
              </a:pathLst>
            </a:custGeom>
            <a:solidFill>
              <a:srgbClr val="BF4F4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4232" y="0"/>
              <a:ext cx="10074910" cy="1679575"/>
            </a:xfrm>
            <a:custGeom>
              <a:avLst/>
              <a:gdLst/>
              <a:ahLst/>
              <a:cxnLst/>
              <a:rect l="l" t="t" r="r" b="b"/>
              <a:pathLst>
                <a:path w="10074910" h="1679575">
                  <a:moveTo>
                    <a:pt x="0" y="0"/>
                  </a:moveTo>
                  <a:lnTo>
                    <a:pt x="10074858" y="0"/>
                  </a:lnTo>
                  <a:lnTo>
                    <a:pt x="10074858" y="1679141"/>
                  </a:lnTo>
                  <a:lnTo>
                    <a:pt x="0" y="1679141"/>
                  </a:lnTo>
                  <a:lnTo>
                    <a:pt x="0" y="0"/>
                  </a:lnTo>
                  <a:close/>
                </a:path>
              </a:pathLst>
            </a:custGeom>
            <a:ln w="41978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769120" y="491068"/>
            <a:ext cx="4538345" cy="62992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3950" spc="265" dirty="0">
                <a:solidFill>
                  <a:srgbClr val="FFFFFF"/>
                </a:solidFill>
              </a:rPr>
              <a:t>FORMS</a:t>
            </a:r>
            <a:r>
              <a:rPr sz="3950" spc="-235" dirty="0">
                <a:solidFill>
                  <a:srgbClr val="FFFFFF"/>
                </a:solidFill>
              </a:rPr>
              <a:t> </a:t>
            </a:r>
            <a:r>
              <a:rPr sz="3950" spc="90" dirty="0">
                <a:solidFill>
                  <a:srgbClr val="FFFFFF"/>
                </a:solidFill>
              </a:rPr>
              <a:t>OF</a:t>
            </a:r>
            <a:r>
              <a:rPr sz="3950" spc="-180" dirty="0">
                <a:solidFill>
                  <a:srgbClr val="FFFFFF"/>
                </a:solidFill>
              </a:rPr>
              <a:t> </a:t>
            </a:r>
            <a:r>
              <a:rPr sz="3950" spc="204" dirty="0">
                <a:solidFill>
                  <a:srgbClr val="FFFFFF"/>
                </a:solidFill>
              </a:rPr>
              <a:t>MARKET</a:t>
            </a:r>
            <a:endParaRPr sz="3950"/>
          </a:p>
        </p:txBody>
      </p:sp>
      <p:grpSp>
        <p:nvGrpSpPr>
          <p:cNvPr id="6" name="object 6"/>
          <p:cNvGrpSpPr/>
          <p:nvPr/>
        </p:nvGrpSpPr>
        <p:grpSpPr>
          <a:xfrm>
            <a:off x="4232" y="1700038"/>
            <a:ext cx="10075545" cy="5856605"/>
            <a:chOff x="4232" y="1700038"/>
            <a:chExt cx="10075545" cy="5856605"/>
          </a:xfrm>
        </p:grpSpPr>
        <p:pic>
          <p:nvPicPr>
            <p:cNvPr id="7" name="object 7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32" y="1700038"/>
              <a:ext cx="10075334" cy="585646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09999" y="6794500"/>
              <a:ext cx="2463800" cy="4572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069" y="-7302"/>
            <a:ext cx="10089515" cy="7571105"/>
            <a:chOff x="-3069" y="-7302"/>
            <a:chExt cx="10089515" cy="757110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32" y="0"/>
              <a:ext cx="10074858" cy="755614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232" y="0"/>
              <a:ext cx="10074910" cy="7556500"/>
            </a:xfrm>
            <a:custGeom>
              <a:avLst/>
              <a:gdLst/>
              <a:ahLst/>
              <a:cxnLst/>
              <a:rect l="l" t="t" r="r" b="b"/>
              <a:pathLst>
                <a:path w="10074910" h="7556500">
                  <a:moveTo>
                    <a:pt x="0" y="0"/>
                  </a:moveTo>
                  <a:lnTo>
                    <a:pt x="10074858" y="0"/>
                  </a:lnTo>
                  <a:lnTo>
                    <a:pt x="10074858" y="7556144"/>
                  </a:lnTo>
                  <a:lnTo>
                    <a:pt x="0" y="7556144"/>
                  </a:lnTo>
                  <a:lnTo>
                    <a:pt x="0" y="0"/>
                  </a:lnTo>
                  <a:close/>
                </a:path>
              </a:pathLst>
            </a:custGeom>
            <a:ln w="13992">
              <a:solidFill>
                <a:srgbClr val="4A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92285" y="-260129"/>
            <a:ext cx="9663430" cy="7438390"/>
          </a:xfrm>
          <a:prstGeom prst="rect">
            <a:avLst/>
          </a:prstGeom>
        </p:spPr>
        <p:txBody>
          <a:bodyPr vert="horz" wrap="square" lIns="0" tIns="285750" rIns="0" bIns="0" rtlCol="0">
            <a:spAutoFit/>
          </a:bodyPr>
          <a:lstStyle/>
          <a:p>
            <a:pPr marL="2955290" indent="-377825">
              <a:lnSpc>
                <a:spcPct val="100000"/>
              </a:lnSpc>
              <a:spcBef>
                <a:spcPts val="2250"/>
              </a:spcBef>
              <a:buChar char="•"/>
              <a:tabLst>
                <a:tab pos="2955290" algn="l"/>
              </a:tabLst>
            </a:pPr>
            <a:r>
              <a:rPr sz="3500" spc="215" dirty="0">
                <a:latin typeface="Trebuchet MS"/>
                <a:cs typeface="Trebuchet MS"/>
              </a:rPr>
              <a:t>FIRM</a:t>
            </a:r>
            <a:r>
              <a:rPr sz="3500" spc="-165" dirty="0">
                <a:latin typeface="Trebuchet MS"/>
                <a:cs typeface="Trebuchet MS"/>
              </a:rPr>
              <a:t> </a:t>
            </a:r>
            <a:r>
              <a:rPr sz="3500" spc="195" dirty="0">
                <a:latin typeface="Trebuchet MS"/>
                <a:cs typeface="Trebuchet MS"/>
              </a:rPr>
              <a:t>IS</a:t>
            </a:r>
            <a:r>
              <a:rPr sz="3500" spc="-165" dirty="0">
                <a:latin typeface="Trebuchet MS"/>
                <a:cs typeface="Trebuchet MS"/>
              </a:rPr>
              <a:t> </a:t>
            </a:r>
            <a:r>
              <a:rPr sz="3500" spc="145" dirty="0">
                <a:latin typeface="Trebuchet MS"/>
                <a:cs typeface="Trebuchet MS"/>
              </a:rPr>
              <a:t>PRICE</a:t>
            </a:r>
            <a:r>
              <a:rPr sz="3500" spc="-190" dirty="0">
                <a:latin typeface="Trebuchet MS"/>
                <a:cs typeface="Trebuchet MS"/>
              </a:rPr>
              <a:t> </a:t>
            </a:r>
            <a:r>
              <a:rPr sz="3500" spc="100" dirty="0">
                <a:latin typeface="Trebuchet MS"/>
                <a:cs typeface="Trebuchet MS"/>
              </a:rPr>
              <a:t>TAKER</a:t>
            </a:r>
            <a:endParaRPr sz="3500">
              <a:latin typeface="Trebuchet MS"/>
              <a:cs typeface="Trebuchet MS"/>
            </a:endParaRPr>
          </a:p>
          <a:p>
            <a:pPr marL="389890" marR="434340" indent="-377825">
              <a:lnSpc>
                <a:spcPct val="149500"/>
              </a:lnSpc>
              <a:spcBef>
                <a:spcPts val="75"/>
              </a:spcBef>
              <a:buChar char="•"/>
              <a:tabLst>
                <a:tab pos="389890" algn="l"/>
                <a:tab pos="3454400" algn="l"/>
              </a:tabLst>
            </a:pPr>
            <a:r>
              <a:rPr sz="3500" dirty="0">
                <a:latin typeface="Trebuchet MS"/>
                <a:cs typeface="Trebuchet MS"/>
              </a:rPr>
              <a:t>In</a:t>
            </a:r>
            <a:r>
              <a:rPr sz="3500" spc="-140" dirty="0">
                <a:latin typeface="Trebuchet MS"/>
                <a:cs typeface="Trebuchet MS"/>
              </a:rPr>
              <a:t> </a:t>
            </a:r>
            <a:r>
              <a:rPr sz="3500" spc="70" dirty="0">
                <a:latin typeface="Trebuchet MS"/>
                <a:cs typeface="Trebuchet MS"/>
              </a:rPr>
              <a:t>a</a:t>
            </a:r>
            <a:r>
              <a:rPr sz="3500" spc="-220" dirty="0">
                <a:latin typeface="Trebuchet MS"/>
                <a:cs typeface="Trebuchet MS"/>
              </a:rPr>
              <a:t> </a:t>
            </a:r>
            <a:r>
              <a:rPr sz="3500" spc="-80" dirty="0">
                <a:latin typeface="Trebuchet MS"/>
                <a:cs typeface="Trebuchet MS"/>
              </a:rPr>
              <a:t>perfectly</a:t>
            </a:r>
            <a:r>
              <a:rPr sz="3500" spc="-190" dirty="0">
                <a:latin typeface="Trebuchet MS"/>
                <a:cs typeface="Trebuchet MS"/>
              </a:rPr>
              <a:t> </a:t>
            </a:r>
            <a:r>
              <a:rPr sz="3500" spc="-40" dirty="0">
                <a:latin typeface="Trebuchet MS"/>
                <a:cs typeface="Trebuchet MS"/>
              </a:rPr>
              <a:t>competitive</a:t>
            </a:r>
            <a:r>
              <a:rPr sz="3500" spc="-170" dirty="0">
                <a:latin typeface="Trebuchet MS"/>
                <a:cs typeface="Trebuchet MS"/>
              </a:rPr>
              <a:t> </a:t>
            </a:r>
            <a:r>
              <a:rPr sz="3500" spc="-140" dirty="0">
                <a:latin typeface="Trebuchet MS"/>
                <a:cs typeface="Trebuchet MS"/>
              </a:rPr>
              <a:t>market,</a:t>
            </a:r>
            <a:r>
              <a:rPr sz="3500" spc="-204" dirty="0">
                <a:latin typeface="Trebuchet MS"/>
                <a:cs typeface="Trebuchet MS"/>
              </a:rPr>
              <a:t> </a:t>
            </a:r>
            <a:r>
              <a:rPr sz="3500" spc="-25" dirty="0">
                <a:latin typeface="Trebuchet MS"/>
                <a:cs typeface="Trebuchet MS"/>
              </a:rPr>
              <a:t>price</a:t>
            </a:r>
            <a:r>
              <a:rPr sz="3500" spc="-170" dirty="0">
                <a:latin typeface="Trebuchet MS"/>
                <a:cs typeface="Trebuchet MS"/>
              </a:rPr>
              <a:t> </a:t>
            </a:r>
            <a:r>
              <a:rPr sz="3500" spc="110" dirty="0">
                <a:latin typeface="Trebuchet MS"/>
                <a:cs typeface="Trebuchet MS"/>
              </a:rPr>
              <a:t>is </a:t>
            </a:r>
            <a:r>
              <a:rPr sz="3500" spc="-50" dirty="0">
                <a:latin typeface="Trebuchet MS"/>
                <a:cs typeface="Trebuchet MS"/>
              </a:rPr>
              <a:t>determined</a:t>
            </a:r>
            <a:r>
              <a:rPr sz="3500" spc="-165" dirty="0">
                <a:latin typeface="Trebuchet MS"/>
                <a:cs typeface="Trebuchet MS"/>
              </a:rPr>
              <a:t> </a:t>
            </a:r>
            <a:r>
              <a:rPr sz="3500" spc="-25" dirty="0">
                <a:latin typeface="Trebuchet MS"/>
                <a:cs typeface="Trebuchet MS"/>
              </a:rPr>
              <a:t>by</a:t>
            </a:r>
            <a:r>
              <a:rPr sz="3500" dirty="0">
                <a:latin typeface="Trebuchet MS"/>
                <a:cs typeface="Trebuchet MS"/>
              </a:rPr>
              <a:t>	</a:t>
            </a:r>
            <a:r>
              <a:rPr sz="3500" spc="-100" dirty="0">
                <a:latin typeface="Trebuchet MS"/>
                <a:cs typeface="Trebuchet MS"/>
              </a:rPr>
              <a:t>the</a:t>
            </a:r>
            <a:r>
              <a:rPr sz="3500" spc="-155" dirty="0">
                <a:latin typeface="Trebuchet MS"/>
                <a:cs typeface="Trebuchet MS"/>
              </a:rPr>
              <a:t> </a:t>
            </a:r>
            <a:r>
              <a:rPr sz="3500" spc="55" dirty="0">
                <a:latin typeface="Trebuchet MS"/>
                <a:cs typeface="Trebuchet MS"/>
              </a:rPr>
              <a:t>forces</a:t>
            </a:r>
            <a:r>
              <a:rPr sz="3500" spc="-10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of</a:t>
            </a:r>
            <a:r>
              <a:rPr sz="3500" spc="-175" dirty="0">
                <a:latin typeface="Trebuchet MS"/>
                <a:cs typeface="Trebuchet MS"/>
              </a:rPr>
              <a:t> </a:t>
            </a:r>
            <a:r>
              <a:rPr sz="3500" spc="-45" dirty="0">
                <a:latin typeface="Trebuchet MS"/>
                <a:cs typeface="Trebuchet MS"/>
              </a:rPr>
              <a:t>market</a:t>
            </a:r>
            <a:r>
              <a:rPr sz="3500" spc="-215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demand </a:t>
            </a:r>
            <a:r>
              <a:rPr sz="3500" dirty="0">
                <a:latin typeface="Trebuchet MS"/>
                <a:cs typeface="Trebuchet MS"/>
              </a:rPr>
              <a:t>and</a:t>
            </a:r>
            <a:r>
              <a:rPr sz="3500" spc="-80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supply.</a:t>
            </a:r>
            <a:endParaRPr sz="3500">
              <a:latin typeface="Trebuchet MS"/>
              <a:cs typeface="Trebuchet MS"/>
            </a:endParaRPr>
          </a:p>
          <a:p>
            <a:pPr marL="389890" marR="5080" indent="-377825">
              <a:lnSpc>
                <a:spcPct val="149500"/>
              </a:lnSpc>
              <a:spcBef>
                <a:spcPts val="850"/>
              </a:spcBef>
              <a:buChar char="•"/>
              <a:tabLst>
                <a:tab pos="389890" algn="l"/>
              </a:tabLst>
            </a:pPr>
            <a:r>
              <a:rPr sz="3500" spc="175" dirty="0">
                <a:latin typeface="Trebuchet MS"/>
                <a:cs typeface="Trebuchet MS"/>
              </a:rPr>
              <a:t>AR</a:t>
            </a:r>
            <a:r>
              <a:rPr sz="3500" spc="-15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and</a:t>
            </a:r>
            <a:r>
              <a:rPr sz="3500" spc="-180" dirty="0">
                <a:latin typeface="Trebuchet MS"/>
                <a:cs typeface="Trebuchet MS"/>
              </a:rPr>
              <a:t> </a:t>
            </a:r>
            <a:r>
              <a:rPr sz="3500" spc="345" dirty="0">
                <a:latin typeface="Trebuchet MS"/>
                <a:cs typeface="Trebuchet MS"/>
              </a:rPr>
              <a:t>MR</a:t>
            </a:r>
            <a:r>
              <a:rPr sz="3500" spc="-145" dirty="0">
                <a:latin typeface="Trebuchet MS"/>
                <a:cs typeface="Trebuchet MS"/>
              </a:rPr>
              <a:t> </a:t>
            </a:r>
            <a:r>
              <a:rPr sz="3500" spc="-50" dirty="0">
                <a:latin typeface="Trebuchet MS"/>
                <a:cs typeface="Trebuchet MS"/>
              </a:rPr>
              <a:t>are</a:t>
            </a:r>
            <a:r>
              <a:rPr sz="3500" spc="-170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equal</a:t>
            </a:r>
            <a:r>
              <a:rPr sz="3500" spc="-150" dirty="0">
                <a:latin typeface="Trebuchet MS"/>
                <a:cs typeface="Trebuchet MS"/>
              </a:rPr>
              <a:t> </a:t>
            </a:r>
            <a:r>
              <a:rPr sz="3500" spc="80" dirty="0">
                <a:latin typeface="Trebuchet MS"/>
                <a:cs typeface="Trebuchet MS"/>
              </a:rPr>
              <a:t>because</a:t>
            </a:r>
            <a:r>
              <a:rPr sz="3500" spc="-175" dirty="0">
                <a:latin typeface="Trebuchet MS"/>
                <a:cs typeface="Trebuchet MS"/>
              </a:rPr>
              <a:t> </a:t>
            </a:r>
            <a:r>
              <a:rPr sz="3500" spc="-100" dirty="0">
                <a:latin typeface="Trebuchet MS"/>
                <a:cs typeface="Trebuchet MS"/>
              </a:rPr>
              <a:t>the</a:t>
            </a:r>
            <a:r>
              <a:rPr sz="3500" spc="-17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ﬁrm</a:t>
            </a:r>
            <a:r>
              <a:rPr sz="3500" spc="-180" dirty="0">
                <a:latin typeface="Trebuchet MS"/>
                <a:cs typeface="Trebuchet MS"/>
              </a:rPr>
              <a:t> </a:t>
            </a:r>
            <a:r>
              <a:rPr sz="3500" spc="55" dirty="0">
                <a:latin typeface="Trebuchet MS"/>
                <a:cs typeface="Trebuchet MS"/>
              </a:rPr>
              <a:t>can</a:t>
            </a:r>
            <a:r>
              <a:rPr sz="3500" spc="-140" dirty="0">
                <a:latin typeface="Trebuchet MS"/>
                <a:cs typeface="Trebuchet MS"/>
              </a:rPr>
              <a:t> </a:t>
            </a:r>
            <a:r>
              <a:rPr sz="3500" spc="-20" dirty="0">
                <a:latin typeface="Trebuchet MS"/>
                <a:cs typeface="Trebuchet MS"/>
              </a:rPr>
              <a:t>sell </a:t>
            </a:r>
            <a:r>
              <a:rPr sz="3500" dirty="0">
                <a:latin typeface="Trebuchet MS"/>
                <a:cs typeface="Trebuchet MS"/>
              </a:rPr>
              <a:t>any</a:t>
            </a:r>
            <a:r>
              <a:rPr sz="3500" spc="-170" dirty="0">
                <a:latin typeface="Trebuchet MS"/>
                <a:cs typeface="Trebuchet MS"/>
              </a:rPr>
              <a:t> </a:t>
            </a:r>
            <a:r>
              <a:rPr sz="3500" spc="-85" dirty="0">
                <a:latin typeface="Trebuchet MS"/>
                <a:cs typeface="Trebuchet MS"/>
              </a:rPr>
              <a:t>quantity</a:t>
            </a:r>
            <a:r>
              <a:rPr sz="3500" spc="-165" dirty="0">
                <a:latin typeface="Trebuchet MS"/>
                <a:cs typeface="Trebuchet MS"/>
              </a:rPr>
              <a:t> </a:t>
            </a:r>
            <a:r>
              <a:rPr sz="3500" spc="-110" dirty="0">
                <a:latin typeface="Trebuchet MS"/>
                <a:cs typeface="Trebuchet MS"/>
              </a:rPr>
              <a:t>at</a:t>
            </a:r>
            <a:r>
              <a:rPr sz="3500" spc="-204" dirty="0">
                <a:latin typeface="Trebuchet MS"/>
                <a:cs typeface="Trebuchet MS"/>
              </a:rPr>
              <a:t> </a:t>
            </a:r>
            <a:r>
              <a:rPr sz="3500" spc="-100" dirty="0">
                <a:latin typeface="Trebuchet MS"/>
                <a:cs typeface="Trebuchet MS"/>
              </a:rPr>
              <a:t>the</a:t>
            </a:r>
            <a:r>
              <a:rPr sz="3500" spc="-145" dirty="0">
                <a:latin typeface="Trebuchet MS"/>
                <a:cs typeface="Trebuchet MS"/>
              </a:rPr>
              <a:t> </a:t>
            </a:r>
            <a:r>
              <a:rPr sz="3500" spc="-45" dirty="0">
                <a:latin typeface="Trebuchet MS"/>
                <a:cs typeface="Trebuchet MS"/>
              </a:rPr>
              <a:t>market</a:t>
            </a:r>
            <a:r>
              <a:rPr sz="3500" spc="-204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rate.</a:t>
            </a:r>
            <a:endParaRPr sz="3500">
              <a:latin typeface="Trebuchet MS"/>
              <a:cs typeface="Trebuchet MS"/>
            </a:endParaRPr>
          </a:p>
          <a:p>
            <a:pPr marL="389890" marR="12065" indent="-377825">
              <a:lnSpc>
                <a:spcPct val="149500"/>
              </a:lnSpc>
              <a:spcBef>
                <a:spcPts val="844"/>
              </a:spcBef>
              <a:buChar char="•"/>
              <a:tabLst>
                <a:tab pos="389890" algn="l"/>
              </a:tabLst>
            </a:pPr>
            <a:r>
              <a:rPr sz="3500" spc="175" dirty="0">
                <a:latin typeface="Trebuchet MS"/>
                <a:cs typeface="Trebuchet MS"/>
              </a:rPr>
              <a:t>AR</a:t>
            </a:r>
            <a:r>
              <a:rPr sz="3500" spc="-125" dirty="0">
                <a:latin typeface="Trebuchet MS"/>
                <a:cs typeface="Trebuchet MS"/>
              </a:rPr>
              <a:t> </a:t>
            </a:r>
            <a:r>
              <a:rPr sz="3500" spc="-100" dirty="0">
                <a:latin typeface="Trebuchet MS"/>
                <a:cs typeface="Trebuchet MS"/>
              </a:rPr>
              <a:t>curve,</a:t>
            </a:r>
            <a:r>
              <a:rPr sz="3500" spc="-185" dirty="0">
                <a:latin typeface="Trebuchet MS"/>
                <a:cs typeface="Trebuchet MS"/>
              </a:rPr>
              <a:t> </a:t>
            </a:r>
            <a:r>
              <a:rPr sz="3500" spc="345" dirty="0">
                <a:latin typeface="Trebuchet MS"/>
                <a:cs typeface="Trebuchet MS"/>
              </a:rPr>
              <a:t>MR</a:t>
            </a:r>
            <a:r>
              <a:rPr sz="3500" spc="-125" dirty="0">
                <a:latin typeface="Trebuchet MS"/>
                <a:cs typeface="Trebuchet MS"/>
              </a:rPr>
              <a:t> </a:t>
            </a:r>
            <a:r>
              <a:rPr sz="3500" spc="-100" dirty="0">
                <a:latin typeface="Trebuchet MS"/>
                <a:cs typeface="Trebuchet MS"/>
              </a:rPr>
              <a:t>curve,</a:t>
            </a:r>
            <a:r>
              <a:rPr sz="3500" spc="-18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Price</a:t>
            </a:r>
            <a:r>
              <a:rPr sz="3500" spc="-150" dirty="0">
                <a:latin typeface="Trebuchet MS"/>
                <a:cs typeface="Trebuchet MS"/>
              </a:rPr>
              <a:t> </a:t>
            </a:r>
            <a:r>
              <a:rPr sz="3500" spc="-70" dirty="0">
                <a:latin typeface="Trebuchet MS"/>
                <a:cs typeface="Trebuchet MS"/>
              </a:rPr>
              <a:t>line</a:t>
            </a:r>
            <a:r>
              <a:rPr sz="3500" spc="-14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and</a:t>
            </a:r>
            <a:r>
              <a:rPr sz="3500" spc="-160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demand </a:t>
            </a:r>
            <a:r>
              <a:rPr sz="3500" dirty="0">
                <a:latin typeface="Trebuchet MS"/>
                <a:cs typeface="Trebuchet MS"/>
              </a:rPr>
              <a:t>curve</a:t>
            </a:r>
            <a:r>
              <a:rPr sz="3500" spc="-135" dirty="0">
                <a:latin typeface="Trebuchet MS"/>
                <a:cs typeface="Trebuchet MS"/>
              </a:rPr>
              <a:t> </a:t>
            </a:r>
            <a:r>
              <a:rPr sz="3500" spc="-50" dirty="0">
                <a:latin typeface="Trebuchet MS"/>
                <a:cs typeface="Trebuchet MS"/>
              </a:rPr>
              <a:t>are</a:t>
            </a:r>
            <a:r>
              <a:rPr sz="3500" spc="-13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one</a:t>
            </a:r>
            <a:r>
              <a:rPr sz="3500" spc="-13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and</a:t>
            </a:r>
            <a:r>
              <a:rPr sz="3500" spc="-145" dirty="0">
                <a:latin typeface="Trebuchet MS"/>
                <a:cs typeface="Trebuchet MS"/>
              </a:rPr>
              <a:t> </a:t>
            </a:r>
            <a:r>
              <a:rPr sz="3500" spc="-100" dirty="0">
                <a:latin typeface="Trebuchet MS"/>
                <a:cs typeface="Trebuchet MS"/>
              </a:rPr>
              <a:t>the</a:t>
            </a:r>
            <a:r>
              <a:rPr sz="3500" spc="-135" dirty="0">
                <a:latin typeface="Trebuchet MS"/>
                <a:cs typeface="Trebuchet MS"/>
              </a:rPr>
              <a:t> </a:t>
            </a:r>
            <a:r>
              <a:rPr sz="3500" spc="145" dirty="0">
                <a:latin typeface="Trebuchet MS"/>
                <a:cs typeface="Trebuchet MS"/>
              </a:rPr>
              <a:t>same</a:t>
            </a:r>
            <a:r>
              <a:rPr sz="3500" spc="-13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and</a:t>
            </a:r>
            <a:r>
              <a:rPr sz="3500" spc="-145" dirty="0">
                <a:latin typeface="Trebuchet MS"/>
                <a:cs typeface="Trebuchet MS"/>
              </a:rPr>
              <a:t> </a:t>
            </a:r>
            <a:r>
              <a:rPr sz="3500" spc="-190" dirty="0">
                <a:latin typeface="Trebuchet MS"/>
                <a:cs typeface="Trebuchet MS"/>
              </a:rPr>
              <a:t>it</a:t>
            </a:r>
            <a:r>
              <a:rPr sz="3500" spc="-195" dirty="0">
                <a:latin typeface="Trebuchet MS"/>
                <a:cs typeface="Trebuchet MS"/>
              </a:rPr>
              <a:t> </a:t>
            </a:r>
            <a:r>
              <a:rPr sz="3500" spc="135" dirty="0">
                <a:latin typeface="Trebuchet MS"/>
                <a:cs typeface="Trebuchet MS"/>
              </a:rPr>
              <a:t>is</a:t>
            </a:r>
            <a:r>
              <a:rPr sz="3500" spc="-80" dirty="0">
                <a:latin typeface="Trebuchet MS"/>
                <a:cs typeface="Trebuchet MS"/>
              </a:rPr>
              <a:t> </a:t>
            </a:r>
            <a:r>
              <a:rPr sz="3500" spc="-100" dirty="0">
                <a:latin typeface="Trebuchet MS"/>
                <a:cs typeface="Trebuchet MS"/>
              </a:rPr>
              <a:t>parallel</a:t>
            </a:r>
            <a:r>
              <a:rPr sz="3500" spc="-114" dirty="0">
                <a:latin typeface="Trebuchet MS"/>
                <a:cs typeface="Trebuchet MS"/>
              </a:rPr>
              <a:t> </a:t>
            </a:r>
            <a:r>
              <a:rPr sz="3500" spc="-25" dirty="0">
                <a:latin typeface="Trebuchet MS"/>
                <a:cs typeface="Trebuchet MS"/>
              </a:rPr>
              <a:t>to </a:t>
            </a:r>
            <a:r>
              <a:rPr sz="3500" spc="250" dirty="0">
                <a:latin typeface="Trebuchet MS"/>
                <a:cs typeface="Trebuchet MS"/>
              </a:rPr>
              <a:t>X</a:t>
            </a:r>
            <a:r>
              <a:rPr sz="3500" spc="-180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axis.</a:t>
            </a:r>
            <a:endParaRPr sz="3500">
              <a:latin typeface="Trebuchet MS"/>
              <a:cs typeface="Trebuchet MS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0" y="6794500"/>
            <a:ext cx="2463800" cy="4572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74299" y="419806"/>
            <a:ext cx="9538335" cy="6831965"/>
            <a:chOff x="374299" y="419806"/>
            <a:chExt cx="9538335" cy="683196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74299" y="419806"/>
              <a:ext cx="9538140" cy="6465003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09999" y="6794499"/>
              <a:ext cx="2463800" cy="4572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86510">
              <a:lnSpc>
                <a:spcPct val="100000"/>
              </a:lnSpc>
              <a:spcBef>
                <a:spcPts val="125"/>
              </a:spcBef>
            </a:pPr>
            <a:r>
              <a:rPr dirty="0"/>
              <a:t>Normal</a:t>
            </a:r>
            <a:r>
              <a:rPr spc="-105" dirty="0"/>
              <a:t> </a:t>
            </a:r>
            <a:r>
              <a:rPr spc="-20" dirty="0"/>
              <a:t>Proﬁt</a:t>
            </a:r>
            <a:r>
              <a:rPr spc="-185" dirty="0"/>
              <a:t> </a:t>
            </a:r>
            <a:r>
              <a:rPr spc="-10" dirty="0"/>
              <a:t>under</a:t>
            </a:r>
            <a:r>
              <a:rPr spc="-110" dirty="0"/>
              <a:t> </a:t>
            </a:r>
            <a:r>
              <a:rPr spc="-30" dirty="0"/>
              <a:t>Perfect</a:t>
            </a:r>
            <a:r>
              <a:rPr spc="-180" dirty="0"/>
              <a:t> </a:t>
            </a:r>
            <a:r>
              <a:rPr spc="-10" dirty="0"/>
              <a:t>Competition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263650" y="820033"/>
            <a:ext cx="7892415" cy="6677659"/>
            <a:chOff x="1263650" y="820033"/>
            <a:chExt cx="7892415" cy="6677659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63650" y="820033"/>
              <a:ext cx="7892343" cy="667712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10000" y="6794499"/>
              <a:ext cx="2463800" cy="4572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069" y="-7302"/>
            <a:ext cx="10089515" cy="7571105"/>
            <a:chOff x="-3069" y="-7302"/>
            <a:chExt cx="10089515" cy="757110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32" y="0"/>
              <a:ext cx="10074858" cy="755614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232" y="0"/>
              <a:ext cx="10074910" cy="7556500"/>
            </a:xfrm>
            <a:custGeom>
              <a:avLst/>
              <a:gdLst/>
              <a:ahLst/>
              <a:cxnLst/>
              <a:rect l="l" t="t" r="r" b="b"/>
              <a:pathLst>
                <a:path w="10074910" h="7556500">
                  <a:moveTo>
                    <a:pt x="0" y="0"/>
                  </a:moveTo>
                  <a:lnTo>
                    <a:pt x="10074858" y="0"/>
                  </a:lnTo>
                  <a:lnTo>
                    <a:pt x="10074858" y="7556144"/>
                  </a:lnTo>
                  <a:lnTo>
                    <a:pt x="0" y="7556144"/>
                  </a:lnTo>
                  <a:lnTo>
                    <a:pt x="0" y="0"/>
                  </a:lnTo>
                  <a:close/>
                </a:path>
              </a:pathLst>
            </a:custGeom>
            <a:ln w="13992">
              <a:solidFill>
                <a:srgbClr val="98B9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92285" y="-82653"/>
            <a:ext cx="9880600" cy="41211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9890" marR="656590" indent="-377825">
              <a:lnSpc>
                <a:spcPct val="149500"/>
              </a:lnSpc>
              <a:spcBef>
                <a:spcPts val="95"/>
              </a:spcBef>
              <a:buChar char="•"/>
              <a:tabLst>
                <a:tab pos="389890" algn="l"/>
              </a:tabLst>
            </a:pPr>
            <a:r>
              <a:rPr sz="3500" dirty="0">
                <a:latin typeface="Trebuchet MS"/>
                <a:cs typeface="Trebuchet MS"/>
              </a:rPr>
              <a:t>In</a:t>
            </a:r>
            <a:r>
              <a:rPr sz="3500" spc="-120" dirty="0">
                <a:latin typeface="Trebuchet MS"/>
                <a:cs typeface="Trebuchet MS"/>
              </a:rPr>
              <a:t> </a:t>
            </a:r>
            <a:r>
              <a:rPr sz="3500" spc="-100" dirty="0">
                <a:latin typeface="Trebuchet MS"/>
                <a:cs typeface="Trebuchet MS"/>
              </a:rPr>
              <a:t>the</a:t>
            </a:r>
            <a:r>
              <a:rPr sz="3500" spc="-14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above</a:t>
            </a:r>
            <a:r>
              <a:rPr sz="3500" spc="-145" dirty="0">
                <a:latin typeface="Trebuchet MS"/>
                <a:cs typeface="Trebuchet MS"/>
              </a:rPr>
              <a:t> </a:t>
            </a:r>
            <a:r>
              <a:rPr sz="3500" spc="-70" dirty="0">
                <a:latin typeface="Trebuchet MS"/>
                <a:cs typeface="Trebuchet MS"/>
              </a:rPr>
              <a:t>diagram,</a:t>
            </a:r>
            <a:r>
              <a:rPr sz="3500" spc="-185" dirty="0">
                <a:latin typeface="Trebuchet MS"/>
                <a:cs typeface="Trebuchet MS"/>
              </a:rPr>
              <a:t> </a:t>
            </a:r>
            <a:r>
              <a:rPr sz="3500" spc="-110" dirty="0">
                <a:latin typeface="Trebuchet MS"/>
                <a:cs typeface="Trebuchet MS"/>
              </a:rPr>
              <a:t>at</a:t>
            </a:r>
            <a:r>
              <a:rPr sz="3500" spc="-204" dirty="0">
                <a:latin typeface="Trebuchet MS"/>
                <a:cs typeface="Trebuchet MS"/>
              </a:rPr>
              <a:t> </a:t>
            </a:r>
            <a:r>
              <a:rPr sz="3500" spc="-45" dirty="0">
                <a:latin typeface="Trebuchet MS"/>
                <a:cs typeface="Trebuchet MS"/>
              </a:rPr>
              <a:t>point</a:t>
            </a:r>
            <a:r>
              <a:rPr sz="3500" spc="-200" dirty="0">
                <a:latin typeface="Trebuchet MS"/>
                <a:cs typeface="Trebuchet MS"/>
              </a:rPr>
              <a:t> </a:t>
            </a:r>
            <a:r>
              <a:rPr sz="3500" spc="110" dirty="0">
                <a:latin typeface="Trebuchet MS"/>
                <a:cs typeface="Trebuchet MS"/>
              </a:rPr>
              <a:t>E</a:t>
            </a:r>
            <a:r>
              <a:rPr sz="3500" spc="-17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ﬁrm</a:t>
            </a:r>
            <a:r>
              <a:rPr sz="3500" spc="-155" dirty="0">
                <a:latin typeface="Trebuchet MS"/>
                <a:cs typeface="Trebuchet MS"/>
              </a:rPr>
              <a:t> </a:t>
            </a:r>
            <a:r>
              <a:rPr sz="3500" spc="135" dirty="0">
                <a:latin typeface="Trebuchet MS"/>
                <a:cs typeface="Trebuchet MS"/>
              </a:rPr>
              <a:t>is</a:t>
            </a:r>
            <a:r>
              <a:rPr sz="3500" spc="-95" dirty="0">
                <a:latin typeface="Trebuchet MS"/>
                <a:cs typeface="Trebuchet MS"/>
              </a:rPr>
              <a:t> </a:t>
            </a:r>
            <a:r>
              <a:rPr sz="3500" spc="-25" dirty="0">
                <a:latin typeface="Trebuchet MS"/>
                <a:cs typeface="Trebuchet MS"/>
              </a:rPr>
              <a:t>in </a:t>
            </a:r>
            <a:r>
              <a:rPr sz="3500" spc="-40" dirty="0">
                <a:latin typeface="Trebuchet MS"/>
                <a:cs typeface="Trebuchet MS"/>
              </a:rPr>
              <a:t>equilibrium</a:t>
            </a:r>
            <a:r>
              <a:rPr sz="3500" spc="-155" dirty="0">
                <a:latin typeface="Trebuchet MS"/>
                <a:cs typeface="Trebuchet MS"/>
              </a:rPr>
              <a:t> </a:t>
            </a:r>
            <a:r>
              <a:rPr sz="3500" spc="80" dirty="0">
                <a:latin typeface="Trebuchet MS"/>
                <a:cs typeface="Trebuchet MS"/>
              </a:rPr>
              <a:t>because</a:t>
            </a:r>
            <a:r>
              <a:rPr sz="3500" spc="-140" dirty="0">
                <a:latin typeface="Trebuchet MS"/>
                <a:cs typeface="Trebuchet MS"/>
              </a:rPr>
              <a:t> </a:t>
            </a:r>
            <a:r>
              <a:rPr sz="3500" spc="-110" dirty="0">
                <a:latin typeface="Trebuchet MS"/>
                <a:cs typeface="Trebuchet MS"/>
              </a:rPr>
              <a:t>at</a:t>
            </a:r>
            <a:r>
              <a:rPr sz="3500" spc="-195" dirty="0">
                <a:latin typeface="Trebuchet MS"/>
                <a:cs typeface="Trebuchet MS"/>
              </a:rPr>
              <a:t> </a:t>
            </a:r>
            <a:r>
              <a:rPr sz="3500" spc="-100" dirty="0">
                <a:latin typeface="Trebuchet MS"/>
                <a:cs typeface="Trebuchet MS"/>
              </a:rPr>
              <a:t>the</a:t>
            </a:r>
            <a:r>
              <a:rPr sz="3500" spc="-140" dirty="0">
                <a:latin typeface="Trebuchet MS"/>
                <a:cs typeface="Trebuchet MS"/>
              </a:rPr>
              <a:t> </a:t>
            </a:r>
            <a:r>
              <a:rPr sz="3500" spc="-45" dirty="0">
                <a:latin typeface="Trebuchet MS"/>
                <a:cs typeface="Trebuchet MS"/>
              </a:rPr>
              <a:t>point</a:t>
            </a:r>
            <a:r>
              <a:rPr sz="3500" spc="-195" dirty="0">
                <a:latin typeface="Trebuchet MS"/>
                <a:cs typeface="Trebuchet MS"/>
              </a:rPr>
              <a:t> </a:t>
            </a:r>
            <a:r>
              <a:rPr sz="3500" spc="380" dirty="0">
                <a:latin typeface="Trebuchet MS"/>
                <a:cs typeface="Trebuchet MS"/>
              </a:rPr>
              <a:t>MC</a:t>
            </a:r>
            <a:r>
              <a:rPr sz="3500" spc="-12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and</a:t>
            </a:r>
            <a:r>
              <a:rPr sz="3500" spc="-150" dirty="0">
                <a:latin typeface="Trebuchet MS"/>
                <a:cs typeface="Trebuchet MS"/>
              </a:rPr>
              <a:t> </a:t>
            </a:r>
            <a:r>
              <a:rPr sz="3500" spc="320" dirty="0">
                <a:latin typeface="Trebuchet MS"/>
                <a:cs typeface="Trebuchet MS"/>
              </a:rPr>
              <a:t>MR </a:t>
            </a:r>
            <a:r>
              <a:rPr sz="3500" spc="-50" dirty="0">
                <a:latin typeface="Trebuchet MS"/>
                <a:cs typeface="Trebuchet MS"/>
              </a:rPr>
              <a:t>are</a:t>
            </a:r>
            <a:r>
              <a:rPr sz="3500" spc="-215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equal.</a:t>
            </a:r>
            <a:endParaRPr sz="3500">
              <a:latin typeface="Trebuchet MS"/>
              <a:cs typeface="Trebuchet MS"/>
            </a:endParaRPr>
          </a:p>
          <a:p>
            <a:pPr marL="389890" marR="5080" indent="-377825">
              <a:lnSpc>
                <a:spcPct val="149500"/>
              </a:lnSpc>
              <a:spcBef>
                <a:spcPts val="850"/>
              </a:spcBef>
              <a:buChar char="•"/>
              <a:tabLst>
                <a:tab pos="389890" algn="l"/>
              </a:tabLst>
            </a:pPr>
            <a:r>
              <a:rPr sz="3500" dirty="0">
                <a:latin typeface="Trebuchet MS"/>
                <a:cs typeface="Trebuchet MS"/>
              </a:rPr>
              <a:t>At</a:t>
            </a:r>
            <a:r>
              <a:rPr sz="3500" spc="-215" dirty="0">
                <a:latin typeface="Trebuchet MS"/>
                <a:cs typeface="Trebuchet MS"/>
              </a:rPr>
              <a:t> </a:t>
            </a:r>
            <a:r>
              <a:rPr sz="3500" spc="-100" dirty="0">
                <a:latin typeface="Trebuchet MS"/>
                <a:cs typeface="Trebuchet MS"/>
              </a:rPr>
              <a:t>the</a:t>
            </a:r>
            <a:r>
              <a:rPr sz="3500" spc="-150" dirty="0">
                <a:latin typeface="Trebuchet MS"/>
                <a:cs typeface="Trebuchet MS"/>
              </a:rPr>
              <a:t> </a:t>
            </a:r>
            <a:r>
              <a:rPr sz="3500" spc="145" dirty="0">
                <a:latin typeface="Trebuchet MS"/>
                <a:cs typeface="Trebuchet MS"/>
              </a:rPr>
              <a:t>same</a:t>
            </a:r>
            <a:r>
              <a:rPr sz="3500" spc="-155" dirty="0">
                <a:latin typeface="Trebuchet MS"/>
                <a:cs typeface="Trebuchet MS"/>
              </a:rPr>
              <a:t> </a:t>
            </a:r>
            <a:r>
              <a:rPr sz="3500" spc="-45" dirty="0">
                <a:latin typeface="Trebuchet MS"/>
                <a:cs typeface="Trebuchet MS"/>
              </a:rPr>
              <a:t>point</a:t>
            </a:r>
            <a:r>
              <a:rPr sz="3500" spc="-210" dirty="0">
                <a:latin typeface="Trebuchet MS"/>
                <a:cs typeface="Trebuchet MS"/>
              </a:rPr>
              <a:t> </a:t>
            </a:r>
            <a:r>
              <a:rPr sz="3500" spc="175" dirty="0">
                <a:latin typeface="Trebuchet MS"/>
                <a:cs typeface="Trebuchet MS"/>
              </a:rPr>
              <a:t>AR</a:t>
            </a:r>
            <a:r>
              <a:rPr sz="3500" spc="-13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and</a:t>
            </a:r>
            <a:r>
              <a:rPr sz="3500" spc="-165" dirty="0">
                <a:latin typeface="Trebuchet MS"/>
                <a:cs typeface="Trebuchet MS"/>
              </a:rPr>
              <a:t> </a:t>
            </a:r>
            <a:r>
              <a:rPr sz="3500" spc="210" dirty="0">
                <a:latin typeface="Trebuchet MS"/>
                <a:cs typeface="Trebuchet MS"/>
              </a:rPr>
              <a:t>AC</a:t>
            </a:r>
            <a:r>
              <a:rPr sz="3500" spc="-140" dirty="0">
                <a:latin typeface="Trebuchet MS"/>
                <a:cs typeface="Trebuchet MS"/>
              </a:rPr>
              <a:t> </a:t>
            </a:r>
            <a:r>
              <a:rPr sz="3500" spc="-50" dirty="0">
                <a:latin typeface="Trebuchet MS"/>
                <a:cs typeface="Trebuchet MS"/>
              </a:rPr>
              <a:t>are</a:t>
            </a:r>
            <a:r>
              <a:rPr sz="3500" spc="-155" dirty="0">
                <a:latin typeface="Trebuchet MS"/>
                <a:cs typeface="Trebuchet MS"/>
              </a:rPr>
              <a:t> </a:t>
            </a:r>
            <a:r>
              <a:rPr sz="3500" spc="110" dirty="0">
                <a:latin typeface="Trebuchet MS"/>
                <a:cs typeface="Trebuchet MS"/>
              </a:rPr>
              <a:t>also</a:t>
            </a:r>
            <a:r>
              <a:rPr sz="3500" spc="-190" dirty="0">
                <a:latin typeface="Trebuchet MS"/>
                <a:cs typeface="Trebuchet MS"/>
              </a:rPr>
              <a:t> </a:t>
            </a:r>
            <a:r>
              <a:rPr sz="3500" spc="-80" dirty="0">
                <a:latin typeface="Trebuchet MS"/>
                <a:cs typeface="Trebuchet MS"/>
              </a:rPr>
              <a:t>equal.</a:t>
            </a:r>
            <a:r>
              <a:rPr sz="3500" spc="-204" dirty="0">
                <a:latin typeface="Trebuchet MS"/>
                <a:cs typeface="Trebuchet MS"/>
              </a:rPr>
              <a:t> </a:t>
            </a:r>
            <a:r>
              <a:rPr sz="3500" spc="-25" dirty="0">
                <a:latin typeface="Trebuchet MS"/>
                <a:cs typeface="Trebuchet MS"/>
              </a:rPr>
              <a:t>So, </a:t>
            </a:r>
            <a:r>
              <a:rPr sz="3500" dirty="0">
                <a:latin typeface="Trebuchet MS"/>
                <a:cs typeface="Trebuchet MS"/>
              </a:rPr>
              <a:t>ﬁrm</a:t>
            </a:r>
            <a:r>
              <a:rPr sz="3500" spc="-200" dirty="0">
                <a:latin typeface="Trebuchet MS"/>
                <a:cs typeface="Trebuchet MS"/>
              </a:rPr>
              <a:t> </a:t>
            </a:r>
            <a:r>
              <a:rPr sz="3500" spc="50" dirty="0">
                <a:latin typeface="Trebuchet MS"/>
                <a:cs typeface="Trebuchet MS"/>
              </a:rPr>
              <a:t>earns</a:t>
            </a:r>
            <a:r>
              <a:rPr sz="3500" spc="-135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only</a:t>
            </a:r>
            <a:r>
              <a:rPr sz="3500" spc="-204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normal</a:t>
            </a:r>
            <a:r>
              <a:rPr sz="3500" spc="-165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proﬁt</a:t>
            </a:r>
            <a:endParaRPr sz="3500">
              <a:latin typeface="Trebuchet MS"/>
              <a:cs typeface="Trebuchet MS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0" y="6794500"/>
            <a:ext cx="2463800" cy="4572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285" y="9691"/>
            <a:ext cx="5713095" cy="5632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9890" indent="-377190">
              <a:lnSpc>
                <a:spcPct val="100000"/>
              </a:lnSpc>
              <a:spcBef>
                <a:spcPts val="125"/>
              </a:spcBef>
              <a:buChar char="•"/>
              <a:tabLst>
                <a:tab pos="389890" algn="l"/>
              </a:tabLst>
            </a:pPr>
            <a:r>
              <a:rPr sz="3500" dirty="0">
                <a:latin typeface="Trebuchet MS"/>
                <a:cs typeface="Trebuchet MS"/>
              </a:rPr>
              <a:t>Firm</a:t>
            </a:r>
            <a:r>
              <a:rPr sz="3500" spc="-155" dirty="0">
                <a:latin typeface="Trebuchet MS"/>
                <a:cs typeface="Trebuchet MS"/>
              </a:rPr>
              <a:t> </a:t>
            </a:r>
            <a:r>
              <a:rPr sz="3500" spc="50" dirty="0">
                <a:latin typeface="Trebuchet MS"/>
                <a:cs typeface="Trebuchet MS"/>
              </a:rPr>
              <a:t>earns</a:t>
            </a:r>
            <a:r>
              <a:rPr sz="3500" spc="-8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abnormal</a:t>
            </a:r>
            <a:r>
              <a:rPr sz="3500" spc="-120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proﬁt</a:t>
            </a:r>
            <a:endParaRPr sz="350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851378" y="892362"/>
            <a:ext cx="6029960" cy="6664325"/>
            <a:chOff x="1851378" y="892362"/>
            <a:chExt cx="6029960" cy="666432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851378" y="892362"/>
              <a:ext cx="6029457" cy="6664137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10000" y="6794500"/>
              <a:ext cx="2463800" cy="4572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069" y="-7302"/>
            <a:ext cx="10089515" cy="7571105"/>
            <a:chOff x="-3069" y="-7302"/>
            <a:chExt cx="10089515" cy="757110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32" y="0"/>
              <a:ext cx="10074858" cy="755614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232" y="0"/>
              <a:ext cx="10074910" cy="7556500"/>
            </a:xfrm>
            <a:custGeom>
              <a:avLst/>
              <a:gdLst/>
              <a:ahLst/>
              <a:cxnLst/>
              <a:rect l="l" t="t" r="r" b="b"/>
              <a:pathLst>
                <a:path w="10074910" h="7556500">
                  <a:moveTo>
                    <a:pt x="0" y="0"/>
                  </a:moveTo>
                  <a:lnTo>
                    <a:pt x="10074858" y="0"/>
                  </a:lnTo>
                  <a:lnTo>
                    <a:pt x="10074858" y="7556144"/>
                  </a:lnTo>
                  <a:lnTo>
                    <a:pt x="0" y="7556144"/>
                  </a:lnTo>
                  <a:lnTo>
                    <a:pt x="0" y="0"/>
                  </a:lnTo>
                  <a:close/>
                </a:path>
              </a:pathLst>
            </a:custGeom>
            <a:ln w="13992">
              <a:solidFill>
                <a:srgbClr val="4A7DBA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92285" y="-82653"/>
            <a:ext cx="9815830" cy="74193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9890" marR="591820" indent="-377825">
              <a:lnSpc>
                <a:spcPct val="149500"/>
              </a:lnSpc>
              <a:spcBef>
                <a:spcPts val="95"/>
              </a:spcBef>
              <a:buChar char="•"/>
              <a:tabLst>
                <a:tab pos="389890" algn="l"/>
              </a:tabLst>
            </a:pPr>
            <a:r>
              <a:rPr sz="3500" dirty="0">
                <a:latin typeface="Trebuchet MS"/>
                <a:cs typeface="Trebuchet MS"/>
              </a:rPr>
              <a:t>In</a:t>
            </a:r>
            <a:r>
              <a:rPr sz="3500" spc="-120" dirty="0">
                <a:latin typeface="Trebuchet MS"/>
                <a:cs typeface="Trebuchet MS"/>
              </a:rPr>
              <a:t> </a:t>
            </a:r>
            <a:r>
              <a:rPr sz="3500" spc="-100" dirty="0">
                <a:latin typeface="Trebuchet MS"/>
                <a:cs typeface="Trebuchet MS"/>
              </a:rPr>
              <a:t>the</a:t>
            </a:r>
            <a:r>
              <a:rPr sz="3500" spc="-14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above</a:t>
            </a:r>
            <a:r>
              <a:rPr sz="3500" spc="-150" dirty="0">
                <a:latin typeface="Trebuchet MS"/>
                <a:cs typeface="Trebuchet MS"/>
              </a:rPr>
              <a:t> </a:t>
            </a:r>
            <a:r>
              <a:rPr sz="3500" spc="-70" dirty="0">
                <a:latin typeface="Trebuchet MS"/>
                <a:cs typeface="Trebuchet MS"/>
              </a:rPr>
              <a:t>diagram,</a:t>
            </a:r>
            <a:r>
              <a:rPr sz="3500" spc="-180" dirty="0">
                <a:latin typeface="Trebuchet MS"/>
                <a:cs typeface="Trebuchet MS"/>
              </a:rPr>
              <a:t> </a:t>
            </a:r>
            <a:r>
              <a:rPr sz="3500" spc="-110" dirty="0">
                <a:latin typeface="Trebuchet MS"/>
                <a:cs typeface="Trebuchet MS"/>
              </a:rPr>
              <a:t>at</a:t>
            </a:r>
            <a:r>
              <a:rPr sz="3500" spc="-204" dirty="0">
                <a:latin typeface="Trebuchet MS"/>
                <a:cs typeface="Trebuchet MS"/>
              </a:rPr>
              <a:t> </a:t>
            </a:r>
            <a:r>
              <a:rPr sz="3500" spc="-45" dirty="0">
                <a:latin typeface="Trebuchet MS"/>
                <a:cs typeface="Trebuchet MS"/>
              </a:rPr>
              <a:t>point</a:t>
            </a:r>
            <a:r>
              <a:rPr sz="3500" spc="-204" dirty="0">
                <a:latin typeface="Trebuchet MS"/>
                <a:cs typeface="Trebuchet MS"/>
              </a:rPr>
              <a:t> </a:t>
            </a:r>
            <a:r>
              <a:rPr sz="3500" spc="225" dirty="0">
                <a:latin typeface="Trebuchet MS"/>
                <a:cs typeface="Trebuchet MS"/>
              </a:rPr>
              <a:t>A</a:t>
            </a:r>
            <a:r>
              <a:rPr sz="3500" spc="-13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ﬁrm</a:t>
            </a:r>
            <a:r>
              <a:rPr sz="3500" spc="-155" dirty="0">
                <a:latin typeface="Trebuchet MS"/>
                <a:cs typeface="Trebuchet MS"/>
              </a:rPr>
              <a:t> </a:t>
            </a:r>
            <a:r>
              <a:rPr sz="3500" spc="135" dirty="0">
                <a:latin typeface="Trebuchet MS"/>
                <a:cs typeface="Trebuchet MS"/>
              </a:rPr>
              <a:t>is</a:t>
            </a:r>
            <a:r>
              <a:rPr sz="3500" spc="-100" dirty="0">
                <a:latin typeface="Trebuchet MS"/>
                <a:cs typeface="Trebuchet MS"/>
              </a:rPr>
              <a:t> </a:t>
            </a:r>
            <a:r>
              <a:rPr sz="3500" spc="-25" dirty="0">
                <a:latin typeface="Trebuchet MS"/>
                <a:cs typeface="Trebuchet MS"/>
              </a:rPr>
              <a:t>in </a:t>
            </a:r>
            <a:r>
              <a:rPr sz="3500" spc="-40" dirty="0">
                <a:latin typeface="Trebuchet MS"/>
                <a:cs typeface="Trebuchet MS"/>
              </a:rPr>
              <a:t>equilibrium</a:t>
            </a:r>
            <a:r>
              <a:rPr sz="3500" spc="-155" dirty="0">
                <a:latin typeface="Trebuchet MS"/>
                <a:cs typeface="Trebuchet MS"/>
              </a:rPr>
              <a:t> </a:t>
            </a:r>
            <a:r>
              <a:rPr sz="3500" spc="80" dirty="0">
                <a:latin typeface="Trebuchet MS"/>
                <a:cs typeface="Trebuchet MS"/>
              </a:rPr>
              <a:t>because</a:t>
            </a:r>
            <a:r>
              <a:rPr sz="3500" spc="-140" dirty="0">
                <a:latin typeface="Trebuchet MS"/>
                <a:cs typeface="Trebuchet MS"/>
              </a:rPr>
              <a:t> </a:t>
            </a:r>
            <a:r>
              <a:rPr sz="3500" spc="-110" dirty="0">
                <a:latin typeface="Trebuchet MS"/>
                <a:cs typeface="Trebuchet MS"/>
              </a:rPr>
              <a:t>at</a:t>
            </a:r>
            <a:r>
              <a:rPr sz="3500" spc="-195" dirty="0">
                <a:latin typeface="Trebuchet MS"/>
                <a:cs typeface="Trebuchet MS"/>
              </a:rPr>
              <a:t> </a:t>
            </a:r>
            <a:r>
              <a:rPr sz="3500" spc="-100" dirty="0">
                <a:latin typeface="Trebuchet MS"/>
                <a:cs typeface="Trebuchet MS"/>
              </a:rPr>
              <a:t>the</a:t>
            </a:r>
            <a:r>
              <a:rPr sz="3500" spc="-140" dirty="0">
                <a:latin typeface="Trebuchet MS"/>
                <a:cs typeface="Trebuchet MS"/>
              </a:rPr>
              <a:t> </a:t>
            </a:r>
            <a:r>
              <a:rPr sz="3500" spc="-45" dirty="0">
                <a:latin typeface="Trebuchet MS"/>
                <a:cs typeface="Trebuchet MS"/>
              </a:rPr>
              <a:t>point</a:t>
            </a:r>
            <a:r>
              <a:rPr sz="3500" spc="-195" dirty="0">
                <a:latin typeface="Trebuchet MS"/>
                <a:cs typeface="Trebuchet MS"/>
              </a:rPr>
              <a:t> </a:t>
            </a:r>
            <a:r>
              <a:rPr sz="3500" spc="380" dirty="0">
                <a:latin typeface="Trebuchet MS"/>
                <a:cs typeface="Trebuchet MS"/>
              </a:rPr>
              <a:t>MC</a:t>
            </a:r>
            <a:r>
              <a:rPr sz="3500" spc="-12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and</a:t>
            </a:r>
            <a:r>
              <a:rPr sz="3500" spc="-150" dirty="0">
                <a:latin typeface="Trebuchet MS"/>
                <a:cs typeface="Trebuchet MS"/>
              </a:rPr>
              <a:t> </a:t>
            </a:r>
            <a:r>
              <a:rPr sz="3500" spc="320" dirty="0">
                <a:latin typeface="Trebuchet MS"/>
                <a:cs typeface="Trebuchet MS"/>
              </a:rPr>
              <a:t>MR </a:t>
            </a:r>
            <a:r>
              <a:rPr sz="3500" spc="-50" dirty="0">
                <a:latin typeface="Trebuchet MS"/>
                <a:cs typeface="Trebuchet MS"/>
              </a:rPr>
              <a:t>are</a:t>
            </a:r>
            <a:r>
              <a:rPr sz="3500" spc="-215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equal.</a:t>
            </a:r>
            <a:endParaRPr sz="3500">
              <a:latin typeface="Trebuchet MS"/>
              <a:cs typeface="Trebuchet MS"/>
            </a:endParaRPr>
          </a:p>
          <a:p>
            <a:pPr marL="389890" marR="139065" indent="-377825">
              <a:lnSpc>
                <a:spcPct val="149500"/>
              </a:lnSpc>
              <a:spcBef>
                <a:spcPts val="850"/>
              </a:spcBef>
              <a:buChar char="•"/>
              <a:tabLst>
                <a:tab pos="389890" algn="l"/>
              </a:tabLst>
            </a:pPr>
            <a:r>
              <a:rPr sz="3500" dirty="0">
                <a:latin typeface="Trebuchet MS"/>
                <a:cs typeface="Trebuchet MS"/>
              </a:rPr>
              <a:t>At</a:t>
            </a:r>
            <a:r>
              <a:rPr sz="3500" spc="-220" dirty="0">
                <a:latin typeface="Trebuchet MS"/>
                <a:cs typeface="Trebuchet MS"/>
              </a:rPr>
              <a:t> </a:t>
            </a:r>
            <a:r>
              <a:rPr sz="3500" spc="-100" dirty="0">
                <a:latin typeface="Trebuchet MS"/>
                <a:cs typeface="Trebuchet MS"/>
              </a:rPr>
              <a:t>the</a:t>
            </a:r>
            <a:r>
              <a:rPr sz="3500" spc="-165" dirty="0">
                <a:latin typeface="Trebuchet MS"/>
                <a:cs typeface="Trebuchet MS"/>
              </a:rPr>
              <a:t> </a:t>
            </a:r>
            <a:r>
              <a:rPr sz="3500" spc="-114" dirty="0">
                <a:latin typeface="Trebuchet MS"/>
                <a:cs typeface="Trebuchet MS"/>
              </a:rPr>
              <a:t>that</a:t>
            </a:r>
            <a:r>
              <a:rPr sz="3500" spc="-215" dirty="0">
                <a:latin typeface="Trebuchet MS"/>
                <a:cs typeface="Trebuchet MS"/>
              </a:rPr>
              <a:t> </a:t>
            </a:r>
            <a:r>
              <a:rPr sz="3500" spc="-45" dirty="0">
                <a:latin typeface="Trebuchet MS"/>
                <a:cs typeface="Trebuchet MS"/>
              </a:rPr>
              <a:t>point</a:t>
            </a:r>
            <a:r>
              <a:rPr sz="3500" spc="-220" dirty="0">
                <a:latin typeface="Trebuchet MS"/>
                <a:cs typeface="Trebuchet MS"/>
              </a:rPr>
              <a:t> </a:t>
            </a:r>
            <a:r>
              <a:rPr sz="3500" spc="175" dirty="0">
                <a:latin typeface="Trebuchet MS"/>
                <a:cs typeface="Trebuchet MS"/>
              </a:rPr>
              <a:t>AR</a:t>
            </a:r>
            <a:r>
              <a:rPr sz="3500" spc="-140" dirty="0">
                <a:latin typeface="Trebuchet MS"/>
                <a:cs typeface="Trebuchet MS"/>
              </a:rPr>
              <a:t> </a:t>
            </a:r>
            <a:r>
              <a:rPr sz="3500" spc="135" dirty="0">
                <a:latin typeface="Trebuchet MS"/>
                <a:cs typeface="Trebuchet MS"/>
              </a:rPr>
              <a:t>is</a:t>
            </a:r>
            <a:r>
              <a:rPr sz="3500" spc="-110" dirty="0">
                <a:latin typeface="Trebuchet MS"/>
                <a:cs typeface="Trebuchet MS"/>
              </a:rPr>
              <a:t> </a:t>
            </a:r>
            <a:r>
              <a:rPr sz="3500" spc="-70" dirty="0">
                <a:latin typeface="Trebuchet MS"/>
                <a:cs typeface="Trebuchet MS"/>
              </a:rPr>
              <a:t>greater</a:t>
            </a:r>
            <a:r>
              <a:rPr sz="3500" spc="-150" dirty="0">
                <a:latin typeface="Trebuchet MS"/>
                <a:cs typeface="Trebuchet MS"/>
              </a:rPr>
              <a:t> </a:t>
            </a:r>
            <a:r>
              <a:rPr sz="3500" spc="-20" dirty="0">
                <a:latin typeface="Trebuchet MS"/>
                <a:cs typeface="Trebuchet MS"/>
              </a:rPr>
              <a:t>than</a:t>
            </a:r>
            <a:r>
              <a:rPr sz="3500" spc="-13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AC.</a:t>
            </a:r>
            <a:r>
              <a:rPr sz="3500" spc="-215" dirty="0">
                <a:latin typeface="Trebuchet MS"/>
                <a:cs typeface="Trebuchet MS"/>
              </a:rPr>
              <a:t> </a:t>
            </a:r>
            <a:r>
              <a:rPr sz="3500" spc="-35" dirty="0">
                <a:latin typeface="Trebuchet MS"/>
                <a:cs typeface="Trebuchet MS"/>
              </a:rPr>
              <a:t>So,</a:t>
            </a:r>
            <a:r>
              <a:rPr sz="3500" spc="-195" dirty="0">
                <a:latin typeface="Trebuchet MS"/>
                <a:cs typeface="Trebuchet MS"/>
              </a:rPr>
              <a:t> </a:t>
            </a:r>
            <a:r>
              <a:rPr sz="3500" spc="-25" dirty="0">
                <a:latin typeface="Trebuchet MS"/>
                <a:cs typeface="Trebuchet MS"/>
              </a:rPr>
              <a:t>ﬁrm </a:t>
            </a:r>
            <a:r>
              <a:rPr sz="3500" spc="50" dirty="0">
                <a:latin typeface="Trebuchet MS"/>
                <a:cs typeface="Trebuchet MS"/>
              </a:rPr>
              <a:t>earns</a:t>
            </a:r>
            <a:r>
              <a:rPr sz="3500" spc="-110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only</a:t>
            </a:r>
            <a:r>
              <a:rPr sz="3500" spc="-18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abnormal</a:t>
            </a:r>
            <a:r>
              <a:rPr sz="3500" spc="-140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proﬁt.</a:t>
            </a:r>
            <a:endParaRPr sz="3500">
              <a:latin typeface="Trebuchet MS"/>
              <a:cs typeface="Trebuchet MS"/>
            </a:endParaRPr>
          </a:p>
          <a:p>
            <a:pPr marL="389890" marR="5080" indent="-377825">
              <a:lnSpc>
                <a:spcPct val="149500"/>
              </a:lnSpc>
              <a:spcBef>
                <a:spcPts val="844"/>
              </a:spcBef>
              <a:buChar char="•"/>
              <a:tabLst>
                <a:tab pos="389890" algn="l"/>
              </a:tabLst>
            </a:pPr>
            <a:r>
              <a:rPr sz="3500" spc="85" dirty="0">
                <a:latin typeface="Trebuchet MS"/>
                <a:cs typeface="Trebuchet MS"/>
              </a:rPr>
              <a:t>New</a:t>
            </a:r>
            <a:r>
              <a:rPr sz="3500" spc="-180" dirty="0">
                <a:latin typeface="Trebuchet MS"/>
                <a:cs typeface="Trebuchet MS"/>
              </a:rPr>
              <a:t> </a:t>
            </a:r>
            <a:r>
              <a:rPr sz="3500" spc="85" dirty="0">
                <a:latin typeface="Trebuchet MS"/>
                <a:cs typeface="Trebuchet MS"/>
              </a:rPr>
              <a:t>ﬁrms</a:t>
            </a:r>
            <a:r>
              <a:rPr sz="3500" spc="-120" dirty="0">
                <a:latin typeface="Trebuchet MS"/>
                <a:cs typeface="Trebuchet MS"/>
              </a:rPr>
              <a:t> </a:t>
            </a:r>
            <a:r>
              <a:rPr sz="3500" spc="-114" dirty="0">
                <a:latin typeface="Trebuchet MS"/>
                <a:cs typeface="Trebuchet MS"/>
              </a:rPr>
              <a:t>will</a:t>
            </a:r>
            <a:r>
              <a:rPr sz="3500" spc="-15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be</a:t>
            </a:r>
            <a:r>
              <a:rPr sz="3500" spc="-170" dirty="0">
                <a:latin typeface="Trebuchet MS"/>
                <a:cs typeface="Trebuchet MS"/>
              </a:rPr>
              <a:t> </a:t>
            </a:r>
            <a:r>
              <a:rPr sz="3500" spc="-140" dirty="0">
                <a:latin typeface="Trebuchet MS"/>
                <a:cs typeface="Trebuchet MS"/>
              </a:rPr>
              <a:t>attracted.</a:t>
            </a:r>
            <a:r>
              <a:rPr sz="3500" spc="-215" dirty="0">
                <a:latin typeface="Trebuchet MS"/>
                <a:cs typeface="Trebuchet MS"/>
              </a:rPr>
              <a:t> </a:t>
            </a:r>
            <a:r>
              <a:rPr sz="3500" spc="90" dirty="0">
                <a:latin typeface="Trebuchet MS"/>
                <a:cs typeface="Trebuchet MS"/>
              </a:rPr>
              <a:t>This</a:t>
            </a:r>
            <a:r>
              <a:rPr sz="3500" spc="-120" dirty="0">
                <a:latin typeface="Trebuchet MS"/>
                <a:cs typeface="Trebuchet MS"/>
              </a:rPr>
              <a:t> </a:t>
            </a:r>
            <a:r>
              <a:rPr sz="3500" spc="-114" dirty="0">
                <a:latin typeface="Trebuchet MS"/>
                <a:cs typeface="Trebuchet MS"/>
              </a:rPr>
              <a:t>will</a:t>
            </a:r>
            <a:r>
              <a:rPr sz="3500" spc="-150" dirty="0">
                <a:latin typeface="Trebuchet MS"/>
                <a:cs typeface="Trebuchet MS"/>
              </a:rPr>
              <a:t> </a:t>
            </a:r>
            <a:r>
              <a:rPr sz="3500" spc="-30" dirty="0">
                <a:latin typeface="Trebuchet MS"/>
                <a:cs typeface="Trebuchet MS"/>
              </a:rPr>
              <a:t>lead</a:t>
            </a:r>
            <a:r>
              <a:rPr sz="3500" spc="-180" dirty="0">
                <a:latin typeface="Trebuchet MS"/>
                <a:cs typeface="Trebuchet MS"/>
              </a:rPr>
              <a:t> </a:t>
            </a:r>
            <a:r>
              <a:rPr sz="3500" spc="-25" dirty="0">
                <a:latin typeface="Trebuchet MS"/>
                <a:cs typeface="Trebuchet MS"/>
              </a:rPr>
              <a:t>to </a:t>
            </a:r>
            <a:r>
              <a:rPr sz="3500" dirty="0">
                <a:latin typeface="Trebuchet MS"/>
                <a:cs typeface="Trebuchet MS"/>
              </a:rPr>
              <a:t>increase</a:t>
            </a:r>
            <a:r>
              <a:rPr sz="3500" spc="-17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in</a:t>
            </a:r>
            <a:r>
              <a:rPr sz="3500" spc="-140" dirty="0">
                <a:latin typeface="Trebuchet MS"/>
                <a:cs typeface="Trebuchet MS"/>
              </a:rPr>
              <a:t> </a:t>
            </a:r>
            <a:r>
              <a:rPr sz="3500" spc="-40" dirty="0">
                <a:latin typeface="Trebuchet MS"/>
                <a:cs typeface="Trebuchet MS"/>
              </a:rPr>
              <a:t>supply.</a:t>
            </a:r>
            <a:r>
              <a:rPr sz="3500" spc="-220" dirty="0">
                <a:latin typeface="Trebuchet MS"/>
                <a:cs typeface="Trebuchet MS"/>
              </a:rPr>
              <a:t> </a:t>
            </a:r>
            <a:r>
              <a:rPr sz="3500" spc="-60" dirty="0">
                <a:latin typeface="Trebuchet MS"/>
                <a:cs typeface="Trebuchet MS"/>
              </a:rPr>
              <a:t>Fall</a:t>
            </a:r>
            <a:r>
              <a:rPr sz="3500" spc="-15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in</a:t>
            </a:r>
            <a:r>
              <a:rPr sz="3500" spc="-140" dirty="0">
                <a:latin typeface="Trebuchet MS"/>
                <a:cs typeface="Trebuchet MS"/>
              </a:rPr>
              <a:t> </a:t>
            </a:r>
            <a:r>
              <a:rPr sz="3500" spc="-25" dirty="0">
                <a:latin typeface="Trebuchet MS"/>
                <a:cs typeface="Trebuchet MS"/>
              </a:rPr>
              <a:t>price</a:t>
            </a:r>
            <a:r>
              <a:rPr sz="3500" spc="-17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and</a:t>
            </a:r>
            <a:r>
              <a:rPr sz="3500" spc="-180" dirty="0">
                <a:latin typeface="Trebuchet MS"/>
                <a:cs typeface="Trebuchet MS"/>
              </a:rPr>
              <a:t> </a:t>
            </a:r>
            <a:r>
              <a:rPr sz="3500" spc="-30" dirty="0">
                <a:latin typeface="Trebuchet MS"/>
                <a:cs typeface="Trebuchet MS"/>
              </a:rPr>
              <a:t>reduction</a:t>
            </a:r>
            <a:r>
              <a:rPr sz="3500" spc="-140" dirty="0">
                <a:latin typeface="Trebuchet MS"/>
                <a:cs typeface="Trebuchet MS"/>
              </a:rPr>
              <a:t> </a:t>
            </a:r>
            <a:r>
              <a:rPr sz="3500" spc="-25" dirty="0">
                <a:latin typeface="Trebuchet MS"/>
                <a:cs typeface="Trebuchet MS"/>
              </a:rPr>
              <a:t>in </a:t>
            </a:r>
            <a:r>
              <a:rPr sz="3500" spc="-70" dirty="0">
                <a:latin typeface="Trebuchet MS"/>
                <a:cs typeface="Trebuchet MS"/>
              </a:rPr>
              <a:t>revenue.</a:t>
            </a:r>
            <a:r>
              <a:rPr sz="3500" spc="-16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Abnormal</a:t>
            </a:r>
            <a:r>
              <a:rPr sz="3500" spc="-80" dirty="0">
                <a:latin typeface="Trebuchet MS"/>
                <a:cs typeface="Trebuchet MS"/>
              </a:rPr>
              <a:t> </a:t>
            </a:r>
            <a:r>
              <a:rPr sz="3500" spc="-65" dirty="0">
                <a:latin typeface="Trebuchet MS"/>
                <a:cs typeface="Trebuchet MS"/>
              </a:rPr>
              <a:t>proﬁt</a:t>
            </a:r>
            <a:r>
              <a:rPr sz="3500" spc="-165" dirty="0">
                <a:latin typeface="Trebuchet MS"/>
                <a:cs typeface="Trebuchet MS"/>
              </a:rPr>
              <a:t> </a:t>
            </a:r>
            <a:r>
              <a:rPr sz="3500" spc="-114" dirty="0">
                <a:latin typeface="Trebuchet MS"/>
                <a:cs typeface="Trebuchet MS"/>
              </a:rPr>
              <a:t>will</a:t>
            </a:r>
            <a:r>
              <a:rPr sz="3500" spc="-8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disappear</a:t>
            </a:r>
            <a:r>
              <a:rPr sz="3500" spc="-9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in</a:t>
            </a:r>
            <a:r>
              <a:rPr sz="3500" spc="-70" dirty="0">
                <a:latin typeface="Trebuchet MS"/>
                <a:cs typeface="Trebuchet MS"/>
              </a:rPr>
              <a:t> </a:t>
            </a:r>
            <a:r>
              <a:rPr sz="3500" spc="-25" dirty="0">
                <a:latin typeface="Trebuchet MS"/>
                <a:cs typeface="Trebuchet MS"/>
              </a:rPr>
              <a:t>the </a:t>
            </a:r>
            <a:r>
              <a:rPr sz="3500" spc="50" dirty="0">
                <a:latin typeface="Trebuchet MS"/>
                <a:cs typeface="Trebuchet MS"/>
              </a:rPr>
              <a:t>long</a:t>
            </a:r>
            <a:r>
              <a:rPr sz="3500" spc="-165" dirty="0">
                <a:latin typeface="Trebuchet MS"/>
                <a:cs typeface="Trebuchet MS"/>
              </a:rPr>
              <a:t> </a:t>
            </a:r>
            <a:r>
              <a:rPr sz="3500" spc="-20" dirty="0">
                <a:latin typeface="Trebuchet MS"/>
                <a:cs typeface="Trebuchet MS"/>
              </a:rPr>
              <a:t>run.</a:t>
            </a:r>
            <a:endParaRPr sz="3500">
              <a:latin typeface="Trebuchet MS"/>
              <a:cs typeface="Trebuchet MS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0" y="6794500"/>
            <a:ext cx="2463800" cy="4572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285" y="9691"/>
            <a:ext cx="8192770" cy="5632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89890" indent="-377190">
              <a:lnSpc>
                <a:spcPct val="100000"/>
              </a:lnSpc>
              <a:spcBef>
                <a:spcPts val="125"/>
              </a:spcBef>
              <a:buChar char="•"/>
              <a:tabLst>
                <a:tab pos="389890" algn="l"/>
              </a:tabLst>
            </a:pPr>
            <a:r>
              <a:rPr sz="3500" dirty="0">
                <a:latin typeface="Trebuchet MS"/>
                <a:cs typeface="Trebuchet MS"/>
              </a:rPr>
              <a:t>Firm</a:t>
            </a:r>
            <a:r>
              <a:rPr sz="3500" spc="-195" dirty="0">
                <a:latin typeface="Trebuchet MS"/>
                <a:cs typeface="Trebuchet MS"/>
              </a:rPr>
              <a:t> </a:t>
            </a:r>
            <a:r>
              <a:rPr sz="3500" spc="55" dirty="0">
                <a:latin typeface="Trebuchet MS"/>
                <a:cs typeface="Trebuchet MS"/>
              </a:rPr>
              <a:t>incurs</a:t>
            </a:r>
            <a:r>
              <a:rPr sz="3500" spc="-130" dirty="0">
                <a:latin typeface="Trebuchet MS"/>
                <a:cs typeface="Trebuchet MS"/>
              </a:rPr>
              <a:t> </a:t>
            </a:r>
            <a:r>
              <a:rPr sz="3500" spc="195" dirty="0">
                <a:latin typeface="Trebuchet MS"/>
                <a:cs typeface="Trebuchet MS"/>
              </a:rPr>
              <a:t>loss</a:t>
            </a:r>
            <a:r>
              <a:rPr sz="3500" spc="-13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in</a:t>
            </a:r>
            <a:r>
              <a:rPr sz="3500" spc="-150" dirty="0">
                <a:latin typeface="Trebuchet MS"/>
                <a:cs typeface="Trebuchet MS"/>
              </a:rPr>
              <a:t> </a:t>
            </a:r>
            <a:r>
              <a:rPr sz="3500" spc="-30" dirty="0">
                <a:latin typeface="Trebuchet MS"/>
                <a:cs typeface="Trebuchet MS"/>
              </a:rPr>
              <a:t>Perfect</a:t>
            </a:r>
            <a:r>
              <a:rPr sz="3500" spc="-235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Competition</a:t>
            </a:r>
            <a:endParaRPr sz="350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263650" y="454040"/>
            <a:ext cx="7724775" cy="6797675"/>
            <a:chOff x="1263650" y="454040"/>
            <a:chExt cx="7724775" cy="679767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63650" y="454040"/>
              <a:ext cx="7724421" cy="679616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10000" y="6794500"/>
              <a:ext cx="2463800" cy="4572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069" y="-7302"/>
            <a:ext cx="10089515" cy="7571105"/>
            <a:chOff x="-3069" y="-7302"/>
            <a:chExt cx="10089515" cy="757110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32" y="0"/>
              <a:ext cx="10074858" cy="755614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232" y="0"/>
              <a:ext cx="10074910" cy="7556500"/>
            </a:xfrm>
            <a:custGeom>
              <a:avLst/>
              <a:gdLst/>
              <a:ahLst/>
              <a:cxnLst/>
              <a:rect l="l" t="t" r="r" b="b"/>
              <a:pathLst>
                <a:path w="10074910" h="7556500">
                  <a:moveTo>
                    <a:pt x="0" y="0"/>
                  </a:moveTo>
                  <a:lnTo>
                    <a:pt x="10074858" y="0"/>
                  </a:lnTo>
                  <a:lnTo>
                    <a:pt x="10074858" y="7556144"/>
                  </a:lnTo>
                  <a:lnTo>
                    <a:pt x="0" y="7556144"/>
                  </a:lnTo>
                  <a:lnTo>
                    <a:pt x="0" y="0"/>
                  </a:lnTo>
                  <a:close/>
                </a:path>
              </a:pathLst>
            </a:custGeom>
            <a:ln w="13992">
              <a:solidFill>
                <a:srgbClr val="98B9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92285" y="-82653"/>
            <a:ext cx="9582150" cy="66217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9890" marR="358140" indent="-377825">
              <a:lnSpc>
                <a:spcPct val="149500"/>
              </a:lnSpc>
              <a:spcBef>
                <a:spcPts val="95"/>
              </a:spcBef>
              <a:buChar char="•"/>
              <a:tabLst>
                <a:tab pos="389890" algn="l"/>
              </a:tabLst>
            </a:pPr>
            <a:r>
              <a:rPr sz="3500" dirty="0">
                <a:latin typeface="Trebuchet MS"/>
                <a:cs typeface="Trebuchet MS"/>
              </a:rPr>
              <a:t>In</a:t>
            </a:r>
            <a:r>
              <a:rPr sz="3500" spc="-120" dirty="0">
                <a:latin typeface="Trebuchet MS"/>
                <a:cs typeface="Trebuchet MS"/>
              </a:rPr>
              <a:t> </a:t>
            </a:r>
            <a:r>
              <a:rPr sz="3500" spc="-100" dirty="0">
                <a:latin typeface="Trebuchet MS"/>
                <a:cs typeface="Trebuchet MS"/>
              </a:rPr>
              <a:t>the</a:t>
            </a:r>
            <a:r>
              <a:rPr sz="3500" spc="-14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above</a:t>
            </a:r>
            <a:r>
              <a:rPr sz="3500" spc="-145" dirty="0">
                <a:latin typeface="Trebuchet MS"/>
                <a:cs typeface="Trebuchet MS"/>
              </a:rPr>
              <a:t> </a:t>
            </a:r>
            <a:r>
              <a:rPr sz="3500" spc="-70" dirty="0">
                <a:latin typeface="Trebuchet MS"/>
                <a:cs typeface="Trebuchet MS"/>
              </a:rPr>
              <a:t>diagram,</a:t>
            </a:r>
            <a:r>
              <a:rPr sz="3500" spc="-185" dirty="0">
                <a:latin typeface="Trebuchet MS"/>
                <a:cs typeface="Trebuchet MS"/>
              </a:rPr>
              <a:t> </a:t>
            </a:r>
            <a:r>
              <a:rPr sz="3500" spc="-110" dirty="0">
                <a:latin typeface="Trebuchet MS"/>
                <a:cs typeface="Trebuchet MS"/>
              </a:rPr>
              <a:t>at</a:t>
            </a:r>
            <a:r>
              <a:rPr sz="3500" spc="-204" dirty="0">
                <a:latin typeface="Trebuchet MS"/>
                <a:cs typeface="Trebuchet MS"/>
              </a:rPr>
              <a:t> </a:t>
            </a:r>
            <a:r>
              <a:rPr sz="3500" spc="-45" dirty="0">
                <a:latin typeface="Trebuchet MS"/>
                <a:cs typeface="Trebuchet MS"/>
              </a:rPr>
              <a:t>point</a:t>
            </a:r>
            <a:r>
              <a:rPr sz="3500" spc="-200" dirty="0">
                <a:latin typeface="Trebuchet MS"/>
                <a:cs typeface="Trebuchet MS"/>
              </a:rPr>
              <a:t> </a:t>
            </a:r>
            <a:r>
              <a:rPr sz="3500" spc="110" dirty="0">
                <a:latin typeface="Trebuchet MS"/>
                <a:cs typeface="Trebuchet MS"/>
              </a:rPr>
              <a:t>E</a:t>
            </a:r>
            <a:r>
              <a:rPr sz="3500" spc="-17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ﬁrm</a:t>
            </a:r>
            <a:r>
              <a:rPr sz="3500" spc="-155" dirty="0">
                <a:latin typeface="Trebuchet MS"/>
                <a:cs typeface="Trebuchet MS"/>
              </a:rPr>
              <a:t> </a:t>
            </a:r>
            <a:r>
              <a:rPr sz="3500" spc="135" dirty="0">
                <a:latin typeface="Trebuchet MS"/>
                <a:cs typeface="Trebuchet MS"/>
              </a:rPr>
              <a:t>is</a:t>
            </a:r>
            <a:r>
              <a:rPr sz="3500" spc="-95" dirty="0">
                <a:latin typeface="Trebuchet MS"/>
                <a:cs typeface="Trebuchet MS"/>
              </a:rPr>
              <a:t> </a:t>
            </a:r>
            <a:r>
              <a:rPr sz="3500" spc="-25" dirty="0">
                <a:latin typeface="Trebuchet MS"/>
                <a:cs typeface="Trebuchet MS"/>
              </a:rPr>
              <a:t>in </a:t>
            </a:r>
            <a:r>
              <a:rPr sz="3500" spc="-40" dirty="0">
                <a:latin typeface="Trebuchet MS"/>
                <a:cs typeface="Trebuchet MS"/>
              </a:rPr>
              <a:t>equilibrium</a:t>
            </a:r>
            <a:r>
              <a:rPr sz="3500" spc="-155" dirty="0">
                <a:latin typeface="Trebuchet MS"/>
                <a:cs typeface="Trebuchet MS"/>
              </a:rPr>
              <a:t> </a:t>
            </a:r>
            <a:r>
              <a:rPr sz="3500" spc="80" dirty="0">
                <a:latin typeface="Trebuchet MS"/>
                <a:cs typeface="Trebuchet MS"/>
              </a:rPr>
              <a:t>because</a:t>
            </a:r>
            <a:r>
              <a:rPr sz="3500" spc="-140" dirty="0">
                <a:latin typeface="Trebuchet MS"/>
                <a:cs typeface="Trebuchet MS"/>
              </a:rPr>
              <a:t> </a:t>
            </a:r>
            <a:r>
              <a:rPr sz="3500" spc="-110" dirty="0">
                <a:latin typeface="Trebuchet MS"/>
                <a:cs typeface="Trebuchet MS"/>
              </a:rPr>
              <a:t>at</a:t>
            </a:r>
            <a:r>
              <a:rPr sz="3500" spc="-195" dirty="0">
                <a:latin typeface="Trebuchet MS"/>
                <a:cs typeface="Trebuchet MS"/>
              </a:rPr>
              <a:t> </a:t>
            </a:r>
            <a:r>
              <a:rPr sz="3500" spc="-100" dirty="0">
                <a:latin typeface="Trebuchet MS"/>
                <a:cs typeface="Trebuchet MS"/>
              </a:rPr>
              <a:t>the</a:t>
            </a:r>
            <a:r>
              <a:rPr sz="3500" spc="-140" dirty="0">
                <a:latin typeface="Trebuchet MS"/>
                <a:cs typeface="Trebuchet MS"/>
              </a:rPr>
              <a:t> </a:t>
            </a:r>
            <a:r>
              <a:rPr sz="3500" spc="-45" dirty="0">
                <a:latin typeface="Trebuchet MS"/>
                <a:cs typeface="Trebuchet MS"/>
              </a:rPr>
              <a:t>point</a:t>
            </a:r>
            <a:r>
              <a:rPr sz="3500" spc="-195" dirty="0">
                <a:latin typeface="Trebuchet MS"/>
                <a:cs typeface="Trebuchet MS"/>
              </a:rPr>
              <a:t> </a:t>
            </a:r>
            <a:r>
              <a:rPr sz="3500" spc="380" dirty="0">
                <a:latin typeface="Trebuchet MS"/>
                <a:cs typeface="Trebuchet MS"/>
              </a:rPr>
              <a:t>MC</a:t>
            </a:r>
            <a:r>
              <a:rPr sz="3500" spc="-12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and</a:t>
            </a:r>
            <a:r>
              <a:rPr sz="3500" spc="-150" dirty="0">
                <a:latin typeface="Trebuchet MS"/>
                <a:cs typeface="Trebuchet MS"/>
              </a:rPr>
              <a:t> </a:t>
            </a:r>
            <a:r>
              <a:rPr sz="3500" spc="320" dirty="0">
                <a:latin typeface="Trebuchet MS"/>
                <a:cs typeface="Trebuchet MS"/>
              </a:rPr>
              <a:t>MR </a:t>
            </a:r>
            <a:r>
              <a:rPr sz="3500" spc="-50" dirty="0">
                <a:latin typeface="Trebuchet MS"/>
                <a:cs typeface="Trebuchet MS"/>
              </a:rPr>
              <a:t>are</a:t>
            </a:r>
            <a:r>
              <a:rPr sz="3500" spc="-215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equal.</a:t>
            </a:r>
            <a:endParaRPr sz="3500">
              <a:latin typeface="Trebuchet MS"/>
              <a:cs typeface="Trebuchet MS"/>
            </a:endParaRPr>
          </a:p>
          <a:p>
            <a:pPr marL="389890" marR="493395" indent="-377825">
              <a:lnSpc>
                <a:spcPct val="149500"/>
              </a:lnSpc>
              <a:spcBef>
                <a:spcPts val="850"/>
              </a:spcBef>
              <a:buChar char="•"/>
              <a:tabLst>
                <a:tab pos="389890" algn="l"/>
              </a:tabLst>
            </a:pPr>
            <a:r>
              <a:rPr sz="3500" dirty="0">
                <a:latin typeface="Trebuchet MS"/>
                <a:cs typeface="Trebuchet MS"/>
              </a:rPr>
              <a:t>At</a:t>
            </a:r>
            <a:r>
              <a:rPr sz="3500" spc="-220" dirty="0">
                <a:latin typeface="Trebuchet MS"/>
                <a:cs typeface="Trebuchet MS"/>
              </a:rPr>
              <a:t> </a:t>
            </a:r>
            <a:r>
              <a:rPr sz="3500" spc="-100" dirty="0">
                <a:latin typeface="Trebuchet MS"/>
                <a:cs typeface="Trebuchet MS"/>
              </a:rPr>
              <a:t>the</a:t>
            </a:r>
            <a:r>
              <a:rPr sz="3500" spc="-160" dirty="0">
                <a:latin typeface="Trebuchet MS"/>
                <a:cs typeface="Trebuchet MS"/>
              </a:rPr>
              <a:t> </a:t>
            </a:r>
            <a:r>
              <a:rPr sz="3500" spc="-114" dirty="0">
                <a:latin typeface="Trebuchet MS"/>
                <a:cs typeface="Trebuchet MS"/>
              </a:rPr>
              <a:t>that</a:t>
            </a:r>
            <a:r>
              <a:rPr sz="3500" spc="-220" dirty="0">
                <a:latin typeface="Trebuchet MS"/>
                <a:cs typeface="Trebuchet MS"/>
              </a:rPr>
              <a:t> </a:t>
            </a:r>
            <a:r>
              <a:rPr sz="3500" spc="-45" dirty="0">
                <a:latin typeface="Trebuchet MS"/>
                <a:cs typeface="Trebuchet MS"/>
              </a:rPr>
              <a:t>point</a:t>
            </a:r>
            <a:r>
              <a:rPr sz="3500" spc="-220" dirty="0">
                <a:latin typeface="Trebuchet MS"/>
                <a:cs typeface="Trebuchet MS"/>
              </a:rPr>
              <a:t> </a:t>
            </a:r>
            <a:r>
              <a:rPr sz="3500" spc="175" dirty="0">
                <a:latin typeface="Trebuchet MS"/>
                <a:cs typeface="Trebuchet MS"/>
              </a:rPr>
              <a:t>AR</a:t>
            </a:r>
            <a:r>
              <a:rPr sz="3500" spc="-135" dirty="0">
                <a:latin typeface="Trebuchet MS"/>
                <a:cs typeface="Trebuchet MS"/>
              </a:rPr>
              <a:t> </a:t>
            </a:r>
            <a:r>
              <a:rPr sz="3500" spc="135" dirty="0">
                <a:latin typeface="Trebuchet MS"/>
                <a:cs typeface="Trebuchet MS"/>
              </a:rPr>
              <a:t>is</a:t>
            </a:r>
            <a:r>
              <a:rPr sz="3500" spc="-110" dirty="0">
                <a:latin typeface="Trebuchet MS"/>
                <a:cs typeface="Trebuchet MS"/>
              </a:rPr>
              <a:t> </a:t>
            </a:r>
            <a:r>
              <a:rPr sz="3500" spc="155" dirty="0">
                <a:latin typeface="Trebuchet MS"/>
                <a:cs typeface="Trebuchet MS"/>
              </a:rPr>
              <a:t>less</a:t>
            </a:r>
            <a:r>
              <a:rPr sz="3500" spc="-114" dirty="0">
                <a:latin typeface="Trebuchet MS"/>
                <a:cs typeface="Trebuchet MS"/>
              </a:rPr>
              <a:t> </a:t>
            </a:r>
            <a:r>
              <a:rPr sz="3500" spc="-20" dirty="0">
                <a:latin typeface="Trebuchet MS"/>
                <a:cs typeface="Trebuchet MS"/>
              </a:rPr>
              <a:t>than</a:t>
            </a:r>
            <a:r>
              <a:rPr sz="3500" spc="-13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AC.</a:t>
            </a:r>
            <a:r>
              <a:rPr sz="3500" spc="-210" dirty="0">
                <a:latin typeface="Trebuchet MS"/>
                <a:cs typeface="Trebuchet MS"/>
              </a:rPr>
              <a:t> </a:t>
            </a:r>
            <a:r>
              <a:rPr sz="3500" spc="-35" dirty="0">
                <a:latin typeface="Trebuchet MS"/>
                <a:cs typeface="Trebuchet MS"/>
              </a:rPr>
              <a:t>So,</a:t>
            </a:r>
            <a:r>
              <a:rPr sz="3500" spc="-200" dirty="0">
                <a:latin typeface="Trebuchet MS"/>
                <a:cs typeface="Trebuchet MS"/>
              </a:rPr>
              <a:t> </a:t>
            </a:r>
            <a:r>
              <a:rPr sz="3500" spc="-25" dirty="0">
                <a:latin typeface="Trebuchet MS"/>
                <a:cs typeface="Trebuchet MS"/>
              </a:rPr>
              <a:t>ﬁrm </a:t>
            </a:r>
            <a:r>
              <a:rPr sz="3500" spc="55" dirty="0">
                <a:latin typeface="Trebuchet MS"/>
                <a:cs typeface="Trebuchet MS"/>
              </a:rPr>
              <a:t>incurs</a:t>
            </a:r>
            <a:r>
              <a:rPr sz="3500" spc="-105" dirty="0">
                <a:latin typeface="Trebuchet MS"/>
                <a:cs typeface="Trebuchet MS"/>
              </a:rPr>
              <a:t> </a:t>
            </a:r>
            <a:r>
              <a:rPr sz="3500" spc="85" dirty="0">
                <a:latin typeface="Trebuchet MS"/>
                <a:cs typeface="Trebuchet MS"/>
              </a:rPr>
              <a:t>loss.</a:t>
            </a:r>
            <a:endParaRPr sz="3500">
              <a:latin typeface="Trebuchet MS"/>
              <a:cs typeface="Trebuchet MS"/>
            </a:endParaRPr>
          </a:p>
          <a:p>
            <a:pPr marL="389890" marR="5080" indent="-377825">
              <a:lnSpc>
                <a:spcPct val="149500"/>
              </a:lnSpc>
              <a:spcBef>
                <a:spcPts val="844"/>
              </a:spcBef>
              <a:buChar char="•"/>
              <a:tabLst>
                <a:tab pos="389890" algn="l"/>
              </a:tabLst>
            </a:pPr>
            <a:r>
              <a:rPr sz="3500" spc="145" dirty="0">
                <a:latin typeface="Trebuchet MS"/>
                <a:cs typeface="Trebuchet MS"/>
              </a:rPr>
              <a:t>Some</a:t>
            </a:r>
            <a:r>
              <a:rPr sz="3500" spc="-165" dirty="0">
                <a:latin typeface="Trebuchet MS"/>
                <a:cs typeface="Trebuchet MS"/>
              </a:rPr>
              <a:t> </a:t>
            </a:r>
            <a:r>
              <a:rPr sz="3500" spc="85" dirty="0">
                <a:latin typeface="Trebuchet MS"/>
                <a:cs typeface="Trebuchet MS"/>
              </a:rPr>
              <a:t>ﬁrms</a:t>
            </a:r>
            <a:r>
              <a:rPr sz="3500" spc="-114" dirty="0">
                <a:latin typeface="Trebuchet MS"/>
                <a:cs typeface="Trebuchet MS"/>
              </a:rPr>
              <a:t> will</a:t>
            </a:r>
            <a:r>
              <a:rPr sz="3500" spc="-145" dirty="0">
                <a:latin typeface="Trebuchet MS"/>
                <a:cs typeface="Trebuchet MS"/>
              </a:rPr>
              <a:t> </a:t>
            </a:r>
            <a:r>
              <a:rPr sz="3500" spc="-175" dirty="0">
                <a:latin typeface="Trebuchet MS"/>
                <a:cs typeface="Trebuchet MS"/>
              </a:rPr>
              <a:t>exit.</a:t>
            </a:r>
            <a:r>
              <a:rPr sz="3500" spc="-210" dirty="0">
                <a:latin typeface="Trebuchet MS"/>
                <a:cs typeface="Trebuchet MS"/>
              </a:rPr>
              <a:t> </a:t>
            </a:r>
            <a:r>
              <a:rPr sz="3500" spc="90" dirty="0">
                <a:latin typeface="Trebuchet MS"/>
                <a:cs typeface="Trebuchet MS"/>
              </a:rPr>
              <a:t>This</a:t>
            </a:r>
            <a:r>
              <a:rPr sz="3500" spc="-114" dirty="0">
                <a:latin typeface="Trebuchet MS"/>
                <a:cs typeface="Trebuchet MS"/>
              </a:rPr>
              <a:t> will</a:t>
            </a:r>
            <a:r>
              <a:rPr sz="3500" spc="-145" dirty="0">
                <a:latin typeface="Trebuchet MS"/>
                <a:cs typeface="Trebuchet MS"/>
              </a:rPr>
              <a:t> </a:t>
            </a:r>
            <a:r>
              <a:rPr sz="3500" spc="-30" dirty="0">
                <a:latin typeface="Trebuchet MS"/>
                <a:cs typeface="Trebuchet MS"/>
              </a:rPr>
              <a:t>lead</a:t>
            </a:r>
            <a:r>
              <a:rPr sz="3500" spc="-170" dirty="0">
                <a:latin typeface="Trebuchet MS"/>
                <a:cs typeface="Trebuchet MS"/>
              </a:rPr>
              <a:t> </a:t>
            </a:r>
            <a:r>
              <a:rPr sz="3500" spc="-80" dirty="0">
                <a:latin typeface="Trebuchet MS"/>
                <a:cs typeface="Trebuchet MS"/>
              </a:rPr>
              <a:t>to</a:t>
            </a:r>
            <a:r>
              <a:rPr sz="3500" spc="-200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decrease </a:t>
            </a:r>
            <a:r>
              <a:rPr sz="3500" dirty="0">
                <a:latin typeface="Trebuchet MS"/>
                <a:cs typeface="Trebuchet MS"/>
              </a:rPr>
              <a:t>in</a:t>
            </a:r>
            <a:r>
              <a:rPr sz="3500" spc="-190" dirty="0">
                <a:latin typeface="Trebuchet MS"/>
                <a:cs typeface="Trebuchet MS"/>
              </a:rPr>
              <a:t> </a:t>
            </a:r>
            <a:r>
              <a:rPr sz="3500" spc="-40" dirty="0">
                <a:latin typeface="Trebuchet MS"/>
                <a:cs typeface="Trebuchet MS"/>
              </a:rPr>
              <a:t>supply.</a:t>
            </a:r>
            <a:r>
              <a:rPr sz="3500" spc="-225" dirty="0">
                <a:latin typeface="Trebuchet MS"/>
                <a:cs typeface="Trebuchet MS"/>
              </a:rPr>
              <a:t> </a:t>
            </a:r>
            <a:r>
              <a:rPr sz="3500" spc="105" dirty="0">
                <a:latin typeface="Trebuchet MS"/>
                <a:cs typeface="Trebuchet MS"/>
              </a:rPr>
              <a:t>Rise</a:t>
            </a:r>
            <a:r>
              <a:rPr sz="3500" spc="-18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in</a:t>
            </a:r>
            <a:r>
              <a:rPr sz="3500" spc="-160" dirty="0">
                <a:latin typeface="Trebuchet MS"/>
                <a:cs typeface="Trebuchet MS"/>
              </a:rPr>
              <a:t> </a:t>
            </a:r>
            <a:r>
              <a:rPr sz="3500" spc="-25" dirty="0">
                <a:latin typeface="Trebuchet MS"/>
                <a:cs typeface="Trebuchet MS"/>
              </a:rPr>
              <a:t>price</a:t>
            </a:r>
            <a:r>
              <a:rPr sz="3500" spc="-18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and</a:t>
            </a:r>
            <a:r>
              <a:rPr sz="3500" spc="-195" dirty="0">
                <a:latin typeface="Trebuchet MS"/>
                <a:cs typeface="Trebuchet MS"/>
              </a:rPr>
              <a:t> </a:t>
            </a:r>
            <a:r>
              <a:rPr sz="3500" spc="-70" dirty="0">
                <a:latin typeface="Trebuchet MS"/>
                <a:cs typeface="Trebuchet MS"/>
              </a:rPr>
              <a:t>revenue.</a:t>
            </a:r>
            <a:r>
              <a:rPr sz="3500" spc="-220" dirty="0">
                <a:latin typeface="Trebuchet MS"/>
                <a:cs typeface="Trebuchet MS"/>
              </a:rPr>
              <a:t> </a:t>
            </a:r>
            <a:r>
              <a:rPr sz="3500" spc="254" dirty="0">
                <a:latin typeface="Trebuchet MS"/>
                <a:cs typeface="Trebuchet MS"/>
              </a:rPr>
              <a:t>Loss</a:t>
            </a:r>
            <a:r>
              <a:rPr sz="3500" spc="-140" dirty="0">
                <a:latin typeface="Trebuchet MS"/>
                <a:cs typeface="Trebuchet MS"/>
              </a:rPr>
              <a:t> </a:t>
            </a:r>
            <a:r>
              <a:rPr sz="3500" spc="-20" dirty="0">
                <a:latin typeface="Trebuchet MS"/>
                <a:cs typeface="Trebuchet MS"/>
              </a:rPr>
              <a:t>will </a:t>
            </a:r>
            <a:r>
              <a:rPr sz="3500" dirty="0">
                <a:latin typeface="Trebuchet MS"/>
                <a:cs typeface="Trebuchet MS"/>
              </a:rPr>
              <a:t>disappear</a:t>
            </a:r>
            <a:r>
              <a:rPr sz="3500" spc="-12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in</a:t>
            </a:r>
            <a:r>
              <a:rPr sz="3500" spc="-110" dirty="0">
                <a:latin typeface="Trebuchet MS"/>
                <a:cs typeface="Trebuchet MS"/>
              </a:rPr>
              <a:t> </a:t>
            </a:r>
            <a:r>
              <a:rPr sz="3500" spc="-100" dirty="0">
                <a:latin typeface="Trebuchet MS"/>
                <a:cs typeface="Trebuchet MS"/>
              </a:rPr>
              <a:t>the</a:t>
            </a:r>
            <a:r>
              <a:rPr sz="3500" spc="-135" dirty="0">
                <a:latin typeface="Trebuchet MS"/>
                <a:cs typeface="Trebuchet MS"/>
              </a:rPr>
              <a:t> </a:t>
            </a:r>
            <a:r>
              <a:rPr sz="3500" spc="50" dirty="0">
                <a:latin typeface="Trebuchet MS"/>
                <a:cs typeface="Trebuchet MS"/>
              </a:rPr>
              <a:t>long</a:t>
            </a:r>
            <a:r>
              <a:rPr sz="3500" spc="-140" dirty="0">
                <a:latin typeface="Trebuchet MS"/>
                <a:cs typeface="Trebuchet MS"/>
              </a:rPr>
              <a:t> </a:t>
            </a:r>
            <a:r>
              <a:rPr sz="3500" spc="-20" dirty="0">
                <a:latin typeface="Trebuchet MS"/>
                <a:cs typeface="Trebuchet MS"/>
              </a:rPr>
              <a:t>run.</a:t>
            </a:r>
            <a:endParaRPr sz="3500">
              <a:latin typeface="Trebuchet MS"/>
              <a:cs typeface="Trebuchet MS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0" y="6794500"/>
            <a:ext cx="2463800" cy="4572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285" y="-92207"/>
            <a:ext cx="9773920" cy="236791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335915" algn="ctr">
              <a:lnSpc>
                <a:spcPct val="100000"/>
              </a:lnSpc>
              <a:spcBef>
                <a:spcPts val="925"/>
              </a:spcBef>
            </a:pPr>
            <a:r>
              <a:rPr sz="3500" spc="200" dirty="0">
                <a:latin typeface="Trebuchet MS"/>
                <a:cs typeface="Trebuchet MS"/>
              </a:rPr>
              <a:t>MARKET</a:t>
            </a:r>
            <a:endParaRPr sz="3500">
              <a:latin typeface="Trebuchet MS"/>
              <a:cs typeface="Trebuchet MS"/>
            </a:endParaRPr>
          </a:p>
          <a:p>
            <a:pPr marL="387985" marR="5080" indent="-375920" algn="just">
              <a:lnSpc>
                <a:spcPts val="4190"/>
              </a:lnSpc>
              <a:spcBef>
                <a:spcPts val="944"/>
              </a:spcBef>
              <a:buChar char="•"/>
              <a:tabLst>
                <a:tab pos="389890" algn="l"/>
              </a:tabLst>
            </a:pPr>
            <a:r>
              <a:rPr sz="3500" spc="225" dirty="0">
                <a:latin typeface="Trebuchet MS"/>
                <a:cs typeface="Trebuchet MS"/>
              </a:rPr>
              <a:t>A</a:t>
            </a:r>
            <a:r>
              <a:rPr sz="3500" spc="-6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medium</a:t>
            </a:r>
            <a:r>
              <a:rPr sz="3500" spc="-8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by</a:t>
            </a:r>
            <a:r>
              <a:rPr sz="3500" spc="-9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which</a:t>
            </a:r>
            <a:r>
              <a:rPr sz="3500" spc="-3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buyers</a:t>
            </a:r>
            <a:r>
              <a:rPr sz="3500" spc="-1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and</a:t>
            </a:r>
            <a:r>
              <a:rPr sz="3500" spc="-8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sellers</a:t>
            </a:r>
            <a:r>
              <a:rPr sz="3500" spc="-15" dirty="0">
                <a:latin typeface="Trebuchet MS"/>
                <a:cs typeface="Trebuchet MS"/>
              </a:rPr>
              <a:t> </a:t>
            </a:r>
            <a:r>
              <a:rPr sz="3500" spc="80" dirty="0">
                <a:latin typeface="Trebuchet MS"/>
                <a:cs typeface="Trebuchet MS"/>
              </a:rPr>
              <a:t>come</a:t>
            </a:r>
            <a:r>
              <a:rPr sz="3500" spc="-65" dirty="0">
                <a:latin typeface="Trebuchet MS"/>
                <a:cs typeface="Trebuchet MS"/>
              </a:rPr>
              <a:t> </a:t>
            </a:r>
            <a:r>
              <a:rPr sz="3500" spc="-25" dirty="0">
                <a:latin typeface="Trebuchet MS"/>
                <a:cs typeface="Trebuchet MS"/>
              </a:rPr>
              <a:t>in 	</a:t>
            </a:r>
            <a:r>
              <a:rPr sz="3500" spc="-10" dirty="0">
                <a:latin typeface="Trebuchet MS"/>
                <a:cs typeface="Trebuchet MS"/>
              </a:rPr>
              <a:t>contact</a:t>
            </a:r>
            <a:r>
              <a:rPr sz="3500" spc="-190" dirty="0">
                <a:latin typeface="Trebuchet MS"/>
                <a:cs typeface="Trebuchet MS"/>
              </a:rPr>
              <a:t> </a:t>
            </a:r>
            <a:r>
              <a:rPr sz="3500" spc="-85" dirty="0">
                <a:latin typeface="Trebuchet MS"/>
                <a:cs typeface="Trebuchet MS"/>
              </a:rPr>
              <a:t>with</a:t>
            </a:r>
            <a:r>
              <a:rPr sz="3500" spc="-9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each</a:t>
            </a:r>
            <a:r>
              <a:rPr sz="3500" spc="-95" dirty="0">
                <a:latin typeface="Trebuchet MS"/>
                <a:cs typeface="Trebuchet MS"/>
              </a:rPr>
              <a:t> </a:t>
            </a:r>
            <a:r>
              <a:rPr sz="3500" spc="-65" dirty="0">
                <a:latin typeface="Trebuchet MS"/>
                <a:cs typeface="Trebuchet MS"/>
              </a:rPr>
              <a:t>other</a:t>
            </a:r>
            <a:r>
              <a:rPr sz="3500" spc="-114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and</a:t>
            </a:r>
            <a:r>
              <a:rPr sz="3500" spc="-14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buy</a:t>
            </a:r>
            <a:r>
              <a:rPr sz="3500" spc="-15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and</a:t>
            </a:r>
            <a:r>
              <a:rPr sz="3500" spc="-14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sell</a:t>
            </a:r>
            <a:r>
              <a:rPr sz="3500" spc="-110" dirty="0">
                <a:latin typeface="Trebuchet MS"/>
                <a:cs typeface="Trebuchet MS"/>
              </a:rPr>
              <a:t> </a:t>
            </a:r>
            <a:r>
              <a:rPr sz="3500" spc="150" dirty="0">
                <a:latin typeface="Trebuchet MS"/>
                <a:cs typeface="Trebuchet MS"/>
              </a:rPr>
              <a:t>goods 	</a:t>
            </a:r>
            <a:r>
              <a:rPr sz="3500" dirty="0">
                <a:latin typeface="Trebuchet MS"/>
                <a:cs typeface="Trebuchet MS"/>
              </a:rPr>
              <a:t>and</a:t>
            </a:r>
            <a:r>
              <a:rPr sz="3500" spc="-80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services.</a:t>
            </a:r>
            <a:endParaRPr sz="350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232" y="3787020"/>
            <a:ext cx="7884159" cy="3465195"/>
            <a:chOff x="4232" y="3787020"/>
            <a:chExt cx="7884159" cy="3465195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32" y="3787020"/>
              <a:ext cx="4617860" cy="309778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4982768" y="4516722"/>
              <a:ext cx="2905038" cy="2368087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09999" y="6794500"/>
              <a:ext cx="2463800" cy="457200"/>
            </a:xfrm>
            <a:prstGeom prst="rect">
              <a:avLst/>
            </a:prstGeom>
          </p:spPr>
        </p:pic>
      </p:grpSp>
      <p:pic>
        <p:nvPicPr>
          <p:cNvPr id="7" name="object 7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6616171" y="2275720"/>
            <a:ext cx="3148542" cy="151129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18223" y="9691"/>
            <a:ext cx="4455795" cy="5632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96875" indent="-384175">
              <a:lnSpc>
                <a:spcPct val="100000"/>
              </a:lnSpc>
              <a:spcBef>
                <a:spcPts val="125"/>
              </a:spcBef>
              <a:buChar char="•"/>
              <a:tabLst>
                <a:tab pos="396875" algn="l"/>
              </a:tabLst>
            </a:pPr>
            <a:r>
              <a:rPr sz="3500" spc="260" dirty="0">
                <a:latin typeface="Trebuchet MS"/>
                <a:cs typeface="Trebuchet MS"/>
              </a:rPr>
              <a:t>FORMS</a:t>
            </a:r>
            <a:r>
              <a:rPr sz="3500" spc="-170" dirty="0">
                <a:latin typeface="Trebuchet MS"/>
                <a:cs typeface="Trebuchet MS"/>
              </a:rPr>
              <a:t> </a:t>
            </a:r>
            <a:r>
              <a:rPr sz="3500" spc="75" dirty="0">
                <a:latin typeface="Trebuchet MS"/>
                <a:cs typeface="Trebuchet MS"/>
              </a:rPr>
              <a:t>OF</a:t>
            </a:r>
            <a:r>
              <a:rPr sz="3500" spc="-135" dirty="0">
                <a:latin typeface="Trebuchet MS"/>
                <a:cs typeface="Trebuchet MS"/>
              </a:rPr>
              <a:t> </a:t>
            </a:r>
            <a:r>
              <a:rPr sz="3500" spc="200" dirty="0">
                <a:latin typeface="Trebuchet MS"/>
                <a:cs typeface="Trebuchet MS"/>
              </a:rPr>
              <a:t>MARKET</a:t>
            </a:r>
            <a:endParaRPr sz="350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508000" y="923573"/>
            <a:ext cx="9377680" cy="6328410"/>
            <a:chOff x="508000" y="923573"/>
            <a:chExt cx="9377680" cy="632841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508000" y="923573"/>
              <a:ext cx="9377180" cy="6045200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10000" y="6794500"/>
              <a:ext cx="2463800" cy="4572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2285" y="-92207"/>
            <a:ext cx="9384665" cy="2367915"/>
          </a:xfrm>
          <a:prstGeom prst="rect">
            <a:avLst/>
          </a:prstGeom>
        </p:spPr>
        <p:txBody>
          <a:bodyPr vert="horz" wrap="square" lIns="0" tIns="117475" rIns="0" bIns="0" rtlCol="0">
            <a:spAutoFit/>
          </a:bodyPr>
          <a:lstStyle/>
          <a:p>
            <a:pPr marL="3011170">
              <a:lnSpc>
                <a:spcPct val="100000"/>
              </a:lnSpc>
              <a:spcBef>
                <a:spcPts val="925"/>
              </a:spcBef>
            </a:pPr>
            <a:r>
              <a:rPr sz="3500" spc="-30" dirty="0">
                <a:latin typeface="Trebuchet MS"/>
                <a:cs typeface="Trebuchet MS"/>
              </a:rPr>
              <a:t>Perfect</a:t>
            </a:r>
            <a:r>
              <a:rPr sz="3500" spc="-220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Competition</a:t>
            </a:r>
            <a:endParaRPr sz="3500">
              <a:latin typeface="Trebuchet MS"/>
              <a:cs typeface="Trebuchet MS"/>
            </a:endParaRPr>
          </a:p>
          <a:p>
            <a:pPr marL="389890" marR="5080" indent="-377825">
              <a:lnSpc>
                <a:spcPts val="4190"/>
              </a:lnSpc>
              <a:spcBef>
                <a:spcPts val="944"/>
              </a:spcBef>
              <a:buChar char="•"/>
              <a:tabLst>
                <a:tab pos="389890" algn="l"/>
              </a:tabLst>
            </a:pPr>
            <a:r>
              <a:rPr sz="3500" spc="-120" dirty="0">
                <a:latin typeface="Trebuchet MS"/>
                <a:cs typeface="Trebuchet MS"/>
              </a:rPr>
              <a:t>It</a:t>
            </a:r>
            <a:r>
              <a:rPr sz="3500" spc="-225" dirty="0">
                <a:latin typeface="Trebuchet MS"/>
                <a:cs typeface="Trebuchet MS"/>
              </a:rPr>
              <a:t> </a:t>
            </a:r>
            <a:r>
              <a:rPr sz="3500" spc="135" dirty="0">
                <a:latin typeface="Trebuchet MS"/>
                <a:cs typeface="Trebuchet MS"/>
              </a:rPr>
              <a:t>is</a:t>
            </a:r>
            <a:r>
              <a:rPr sz="3500" spc="-140" dirty="0">
                <a:latin typeface="Trebuchet MS"/>
                <a:cs typeface="Trebuchet MS"/>
              </a:rPr>
              <a:t> </a:t>
            </a:r>
            <a:r>
              <a:rPr sz="3500" spc="70" dirty="0">
                <a:latin typeface="Trebuchet MS"/>
                <a:cs typeface="Trebuchet MS"/>
              </a:rPr>
              <a:t>a</a:t>
            </a:r>
            <a:r>
              <a:rPr sz="3500" spc="-220" dirty="0">
                <a:latin typeface="Trebuchet MS"/>
                <a:cs typeface="Trebuchet MS"/>
              </a:rPr>
              <a:t> </a:t>
            </a:r>
            <a:r>
              <a:rPr sz="3500" spc="-45" dirty="0">
                <a:latin typeface="Trebuchet MS"/>
                <a:cs typeface="Trebuchet MS"/>
              </a:rPr>
              <a:t>market</a:t>
            </a:r>
            <a:r>
              <a:rPr sz="3500" spc="-22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in</a:t>
            </a:r>
            <a:r>
              <a:rPr sz="3500" spc="-14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which</a:t>
            </a:r>
            <a:r>
              <a:rPr sz="3500" spc="-140" dirty="0">
                <a:latin typeface="Trebuchet MS"/>
                <a:cs typeface="Trebuchet MS"/>
              </a:rPr>
              <a:t> </a:t>
            </a:r>
            <a:r>
              <a:rPr sz="3500" spc="-105" dirty="0">
                <a:latin typeface="Trebuchet MS"/>
                <a:cs typeface="Trebuchet MS"/>
              </a:rPr>
              <a:t>there</a:t>
            </a:r>
            <a:r>
              <a:rPr sz="3500" spc="-170" dirty="0">
                <a:latin typeface="Trebuchet MS"/>
                <a:cs typeface="Trebuchet MS"/>
              </a:rPr>
              <a:t> </a:t>
            </a:r>
            <a:r>
              <a:rPr sz="3500" spc="-50" dirty="0">
                <a:latin typeface="Trebuchet MS"/>
                <a:cs typeface="Trebuchet MS"/>
              </a:rPr>
              <a:t>are</a:t>
            </a:r>
            <a:r>
              <a:rPr sz="3500" spc="-175" dirty="0">
                <a:latin typeface="Trebuchet MS"/>
                <a:cs typeface="Trebuchet MS"/>
              </a:rPr>
              <a:t> </a:t>
            </a:r>
            <a:r>
              <a:rPr sz="3500" spc="-20" dirty="0">
                <a:latin typeface="Trebuchet MS"/>
                <a:cs typeface="Trebuchet MS"/>
              </a:rPr>
              <a:t>large</a:t>
            </a:r>
            <a:r>
              <a:rPr sz="3500" spc="-170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number </a:t>
            </a:r>
            <a:r>
              <a:rPr sz="3500" dirty="0">
                <a:latin typeface="Trebuchet MS"/>
                <a:cs typeface="Trebuchet MS"/>
              </a:rPr>
              <a:t>of</a:t>
            </a:r>
            <a:r>
              <a:rPr sz="3500" spc="-9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buyers</a:t>
            </a:r>
            <a:r>
              <a:rPr sz="3500" spc="-1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and</a:t>
            </a:r>
            <a:r>
              <a:rPr sz="3500" spc="-7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sellers</a:t>
            </a:r>
            <a:r>
              <a:rPr sz="3500" spc="-1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dealing</a:t>
            </a:r>
            <a:r>
              <a:rPr sz="3500" spc="-70" dirty="0">
                <a:latin typeface="Trebuchet MS"/>
                <a:cs typeface="Trebuchet MS"/>
              </a:rPr>
              <a:t> </a:t>
            </a:r>
            <a:r>
              <a:rPr sz="3500" spc="-20" dirty="0">
                <a:latin typeface="Trebuchet MS"/>
                <a:cs typeface="Trebuchet MS"/>
              </a:rPr>
              <a:t>with </a:t>
            </a:r>
            <a:r>
              <a:rPr sz="3500" spc="100" dirty="0">
                <a:latin typeface="Trebuchet MS"/>
                <a:cs typeface="Trebuchet MS"/>
              </a:rPr>
              <a:t>homogeneous</a:t>
            </a:r>
            <a:r>
              <a:rPr sz="3500" spc="-80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products.</a:t>
            </a:r>
            <a:endParaRPr sz="3500">
              <a:latin typeface="Trebuchet MS"/>
              <a:cs typeface="Trebuchet MS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4232" y="2350910"/>
            <a:ext cx="9991725" cy="5205730"/>
            <a:chOff x="4232" y="2350910"/>
            <a:chExt cx="9991725" cy="520573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32" y="2350910"/>
              <a:ext cx="9991373" cy="5205589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09999" y="6794499"/>
              <a:ext cx="2463800" cy="4572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424039" y="587728"/>
            <a:ext cx="9067800" cy="6746875"/>
            <a:chOff x="424039" y="587728"/>
            <a:chExt cx="9067800" cy="67468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4039" y="587728"/>
              <a:ext cx="9067801" cy="6746441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810000" y="6794500"/>
              <a:ext cx="2463800" cy="4572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069" y="-7302"/>
            <a:ext cx="10089515" cy="7571105"/>
            <a:chOff x="-3069" y="-7302"/>
            <a:chExt cx="10089515" cy="757110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32" y="0"/>
              <a:ext cx="10074858" cy="755614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232" y="0"/>
              <a:ext cx="10074910" cy="7556500"/>
            </a:xfrm>
            <a:custGeom>
              <a:avLst/>
              <a:gdLst/>
              <a:ahLst/>
              <a:cxnLst/>
              <a:rect l="l" t="t" r="r" b="b"/>
              <a:pathLst>
                <a:path w="10074910" h="7556500">
                  <a:moveTo>
                    <a:pt x="0" y="0"/>
                  </a:moveTo>
                  <a:lnTo>
                    <a:pt x="10074858" y="0"/>
                  </a:lnTo>
                  <a:lnTo>
                    <a:pt x="10074858" y="7556144"/>
                  </a:lnTo>
                  <a:lnTo>
                    <a:pt x="0" y="7556144"/>
                  </a:lnTo>
                  <a:lnTo>
                    <a:pt x="0" y="0"/>
                  </a:lnTo>
                  <a:close/>
                </a:path>
              </a:pathLst>
            </a:custGeom>
            <a:ln w="13992">
              <a:solidFill>
                <a:srgbClr val="BE4A4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621706" y="177613"/>
            <a:ext cx="7057390" cy="5632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/>
              <a:t>Large</a:t>
            </a:r>
            <a:r>
              <a:rPr spc="-75" dirty="0"/>
              <a:t> </a:t>
            </a:r>
            <a:r>
              <a:rPr dirty="0"/>
              <a:t>number</a:t>
            </a:r>
            <a:r>
              <a:rPr spc="-60" dirty="0"/>
              <a:t> </a:t>
            </a:r>
            <a:r>
              <a:rPr dirty="0"/>
              <a:t>of</a:t>
            </a:r>
            <a:r>
              <a:rPr spc="-95" dirty="0"/>
              <a:t> </a:t>
            </a:r>
            <a:r>
              <a:rPr dirty="0"/>
              <a:t>buyers</a:t>
            </a:r>
            <a:r>
              <a:rPr spc="-20" dirty="0"/>
              <a:t> </a:t>
            </a:r>
            <a:r>
              <a:rPr dirty="0"/>
              <a:t>and</a:t>
            </a:r>
            <a:r>
              <a:rPr spc="-85" dirty="0"/>
              <a:t> </a:t>
            </a:r>
            <a:r>
              <a:rPr spc="-10" dirty="0"/>
              <a:t>sellers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2285" y="1068933"/>
            <a:ext cx="9850755" cy="568515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683895">
              <a:lnSpc>
                <a:spcPct val="100000"/>
              </a:lnSpc>
              <a:spcBef>
                <a:spcPts val="135"/>
              </a:spcBef>
            </a:pPr>
            <a:r>
              <a:rPr sz="3600" i="1" spc="-105" dirty="0">
                <a:latin typeface="Trebuchet MS"/>
                <a:cs typeface="Trebuchet MS"/>
              </a:rPr>
              <a:t>There</a:t>
            </a:r>
            <a:r>
              <a:rPr sz="3600" i="1" spc="-200" dirty="0">
                <a:latin typeface="Trebuchet MS"/>
                <a:cs typeface="Trebuchet MS"/>
              </a:rPr>
              <a:t> </a:t>
            </a:r>
            <a:r>
              <a:rPr sz="3600" i="1" spc="-140" dirty="0">
                <a:latin typeface="Trebuchet MS"/>
                <a:cs typeface="Trebuchet MS"/>
              </a:rPr>
              <a:t>are</a:t>
            </a:r>
            <a:r>
              <a:rPr sz="3600" i="1" spc="-200" dirty="0">
                <a:latin typeface="Trebuchet MS"/>
                <a:cs typeface="Trebuchet MS"/>
              </a:rPr>
              <a:t> </a:t>
            </a:r>
            <a:r>
              <a:rPr sz="3600" i="1" spc="-110" dirty="0">
                <a:latin typeface="Trebuchet MS"/>
                <a:cs typeface="Trebuchet MS"/>
              </a:rPr>
              <a:t>large</a:t>
            </a:r>
            <a:r>
              <a:rPr sz="3600" i="1" spc="-195" dirty="0">
                <a:latin typeface="Trebuchet MS"/>
                <a:cs typeface="Trebuchet MS"/>
              </a:rPr>
              <a:t> </a:t>
            </a:r>
            <a:r>
              <a:rPr sz="3600" i="1" spc="-60" dirty="0">
                <a:latin typeface="Trebuchet MS"/>
                <a:cs typeface="Trebuchet MS"/>
              </a:rPr>
              <a:t>number</a:t>
            </a:r>
            <a:r>
              <a:rPr sz="3600" i="1" spc="-185" dirty="0">
                <a:latin typeface="Trebuchet MS"/>
                <a:cs typeface="Trebuchet MS"/>
              </a:rPr>
              <a:t> </a:t>
            </a:r>
            <a:r>
              <a:rPr sz="3600" i="1" spc="-110" dirty="0">
                <a:latin typeface="Trebuchet MS"/>
                <a:cs typeface="Trebuchet MS"/>
              </a:rPr>
              <a:t>of</a:t>
            </a:r>
            <a:r>
              <a:rPr sz="3600" i="1" spc="-220" dirty="0">
                <a:latin typeface="Trebuchet MS"/>
                <a:cs typeface="Trebuchet MS"/>
              </a:rPr>
              <a:t> </a:t>
            </a:r>
            <a:r>
              <a:rPr sz="3600" i="1" spc="-25" dirty="0">
                <a:latin typeface="Trebuchet MS"/>
                <a:cs typeface="Trebuchet MS"/>
              </a:rPr>
              <a:t>buyers</a:t>
            </a:r>
            <a:r>
              <a:rPr sz="3600" i="1" spc="-145" dirty="0">
                <a:latin typeface="Trebuchet MS"/>
                <a:cs typeface="Trebuchet MS"/>
              </a:rPr>
              <a:t> </a:t>
            </a:r>
            <a:r>
              <a:rPr sz="3600" i="1" dirty="0">
                <a:latin typeface="Trebuchet MS"/>
                <a:cs typeface="Trebuchet MS"/>
              </a:rPr>
              <a:t>and</a:t>
            </a:r>
            <a:r>
              <a:rPr sz="3600" i="1" spc="-210" dirty="0">
                <a:latin typeface="Trebuchet MS"/>
                <a:cs typeface="Trebuchet MS"/>
              </a:rPr>
              <a:t> </a:t>
            </a:r>
            <a:r>
              <a:rPr sz="3600" i="1" spc="-10" dirty="0">
                <a:latin typeface="Trebuchet MS"/>
                <a:cs typeface="Trebuchet MS"/>
              </a:rPr>
              <a:t>sellers.</a:t>
            </a:r>
            <a:endParaRPr sz="3600">
              <a:latin typeface="Trebuchet MS"/>
              <a:cs typeface="Trebuchet MS"/>
            </a:endParaRPr>
          </a:p>
          <a:p>
            <a:pPr marL="389890" indent="-377190">
              <a:lnSpc>
                <a:spcPct val="100000"/>
              </a:lnSpc>
              <a:spcBef>
                <a:spcPts val="2905"/>
              </a:spcBef>
              <a:buChar char="•"/>
              <a:tabLst>
                <a:tab pos="389890" algn="l"/>
              </a:tabLst>
            </a:pPr>
            <a:r>
              <a:rPr sz="3500" spc="-10" dirty="0">
                <a:latin typeface="Trebuchet MS"/>
                <a:cs typeface="Trebuchet MS"/>
              </a:rPr>
              <a:t>Implications:</a:t>
            </a:r>
            <a:endParaRPr sz="3500">
              <a:latin typeface="Trebuchet MS"/>
              <a:cs typeface="Trebuchet MS"/>
            </a:endParaRPr>
          </a:p>
          <a:p>
            <a:pPr marL="389890" marR="354330" indent="-377825">
              <a:lnSpc>
                <a:spcPct val="149500"/>
              </a:lnSpc>
              <a:spcBef>
                <a:spcPts val="844"/>
              </a:spcBef>
              <a:buChar char="•"/>
              <a:tabLst>
                <a:tab pos="389890" algn="l"/>
              </a:tabLst>
            </a:pPr>
            <a:r>
              <a:rPr sz="3500" spc="65" dirty="0">
                <a:latin typeface="Trebuchet MS"/>
                <a:cs typeface="Trebuchet MS"/>
              </a:rPr>
              <a:t>Each</a:t>
            </a:r>
            <a:r>
              <a:rPr sz="3500" spc="-13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ﬁrm</a:t>
            </a:r>
            <a:r>
              <a:rPr sz="3500" spc="-180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contributes</a:t>
            </a:r>
            <a:r>
              <a:rPr sz="3500" spc="-114" dirty="0">
                <a:latin typeface="Trebuchet MS"/>
                <a:cs typeface="Trebuchet MS"/>
              </a:rPr>
              <a:t> </a:t>
            </a:r>
            <a:r>
              <a:rPr sz="3500" spc="70" dirty="0">
                <a:latin typeface="Trebuchet MS"/>
                <a:cs typeface="Trebuchet MS"/>
              </a:rPr>
              <a:t>a</a:t>
            </a:r>
            <a:r>
              <a:rPr sz="3500" spc="-220" dirty="0">
                <a:latin typeface="Trebuchet MS"/>
                <a:cs typeface="Trebuchet MS"/>
              </a:rPr>
              <a:t> </a:t>
            </a:r>
            <a:r>
              <a:rPr sz="3500" spc="55" dirty="0">
                <a:latin typeface="Trebuchet MS"/>
                <a:cs typeface="Trebuchet MS"/>
              </a:rPr>
              <a:t>small</a:t>
            </a:r>
            <a:r>
              <a:rPr sz="3500" spc="-150" dirty="0">
                <a:latin typeface="Trebuchet MS"/>
                <a:cs typeface="Trebuchet MS"/>
              </a:rPr>
              <a:t> </a:t>
            </a:r>
            <a:r>
              <a:rPr sz="3500" spc="-85" dirty="0">
                <a:latin typeface="Trebuchet MS"/>
                <a:cs typeface="Trebuchet MS"/>
              </a:rPr>
              <a:t>quantity</a:t>
            </a:r>
            <a:r>
              <a:rPr sz="3500" spc="-185" dirty="0">
                <a:latin typeface="Trebuchet MS"/>
                <a:cs typeface="Trebuchet MS"/>
              </a:rPr>
              <a:t> </a:t>
            </a:r>
            <a:r>
              <a:rPr sz="3500" spc="-25" dirty="0">
                <a:latin typeface="Trebuchet MS"/>
                <a:cs typeface="Trebuchet MS"/>
              </a:rPr>
              <a:t>of </a:t>
            </a:r>
            <a:r>
              <a:rPr sz="3500" spc="-45" dirty="0">
                <a:latin typeface="Trebuchet MS"/>
                <a:cs typeface="Trebuchet MS"/>
              </a:rPr>
              <a:t>market</a:t>
            </a:r>
            <a:r>
              <a:rPr sz="3500" spc="-215" dirty="0">
                <a:latin typeface="Trebuchet MS"/>
                <a:cs typeface="Trebuchet MS"/>
              </a:rPr>
              <a:t> </a:t>
            </a:r>
            <a:r>
              <a:rPr sz="3500" spc="-40" dirty="0">
                <a:latin typeface="Trebuchet MS"/>
                <a:cs typeface="Trebuchet MS"/>
              </a:rPr>
              <a:t>supply.</a:t>
            </a:r>
            <a:r>
              <a:rPr sz="3500" spc="-210" dirty="0">
                <a:latin typeface="Trebuchet MS"/>
                <a:cs typeface="Trebuchet MS"/>
              </a:rPr>
              <a:t> </a:t>
            </a:r>
            <a:r>
              <a:rPr sz="3500" spc="-35" dirty="0">
                <a:latin typeface="Trebuchet MS"/>
                <a:cs typeface="Trebuchet MS"/>
              </a:rPr>
              <a:t>So,</a:t>
            </a:r>
            <a:r>
              <a:rPr sz="3500" spc="-195" dirty="0">
                <a:latin typeface="Trebuchet MS"/>
                <a:cs typeface="Trebuchet MS"/>
              </a:rPr>
              <a:t> </a:t>
            </a:r>
            <a:r>
              <a:rPr sz="3500" spc="-190" dirty="0">
                <a:latin typeface="Trebuchet MS"/>
                <a:cs typeface="Trebuchet MS"/>
              </a:rPr>
              <a:t>it</a:t>
            </a:r>
            <a:r>
              <a:rPr sz="3500" spc="-21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cannot</a:t>
            </a:r>
            <a:r>
              <a:rPr sz="3500" spc="-215" dirty="0">
                <a:latin typeface="Trebuchet MS"/>
                <a:cs typeface="Trebuchet MS"/>
              </a:rPr>
              <a:t> </a:t>
            </a:r>
            <a:r>
              <a:rPr sz="3500" spc="-20" dirty="0">
                <a:latin typeface="Trebuchet MS"/>
                <a:cs typeface="Trebuchet MS"/>
              </a:rPr>
              <a:t>influence</a:t>
            </a:r>
            <a:r>
              <a:rPr sz="3500" spc="-155" dirty="0">
                <a:latin typeface="Trebuchet MS"/>
                <a:cs typeface="Trebuchet MS"/>
              </a:rPr>
              <a:t> </a:t>
            </a:r>
            <a:r>
              <a:rPr sz="3500" spc="-25" dirty="0">
                <a:latin typeface="Trebuchet MS"/>
                <a:cs typeface="Trebuchet MS"/>
              </a:rPr>
              <a:t>price</a:t>
            </a:r>
            <a:r>
              <a:rPr sz="3500" spc="-160" dirty="0">
                <a:latin typeface="Trebuchet MS"/>
                <a:cs typeface="Trebuchet MS"/>
              </a:rPr>
              <a:t> </a:t>
            </a:r>
            <a:r>
              <a:rPr sz="3500" spc="-25" dirty="0">
                <a:latin typeface="Trebuchet MS"/>
                <a:cs typeface="Trebuchet MS"/>
              </a:rPr>
              <a:t>by </a:t>
            </a:r>
            <a:r>
              <a:rPr sz="3500" spc="75" dirty="0">
                <a:latin typeface="Trebuchet MS"/>
                <a:cs typeface="Trebuchet MS"/>
              </a:rPr>
              <a:t>changing</a:t>
            </a:r>
            <a:r>
              <a:rPr sz="3500" spc="-21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its</a:t>
            </a:r>
            <a:r>
              <a:rPr sz="3500" spc="-135" dirty="0">
                <a:latin typeface="Trebuchet MS"/>
                <a:cs typeface="Trebuchet MS"/>
              </a:rPr>
              <a:t> </a:t>
            </a:r>
            <a:r>
              <a:rPr sz="3500" spc="-40" dirty="0">
                <a:latin typeface="Trebuchet MS"/>
                <a:cs typeface="Trebuchet MS"/>
              </a:rPr>
              <a:t>supply.</a:t>
            </a:r>
            <a:r>
              <a:rPr sz="3500" spc="-220" dirty="0">
                <a:latin typeface="Trebuchet MS"/>
                <a:cs typeface="Trebuchet MS"/>
              </a:rPr>
              <a:t> </a:t>
            </a:r>
            <a:r>
              <a:rPr sz="3500" spc="-35" dirty="0">
                <a:latin typeface="Trebuchet MS"/>
                <a:cs typeface="Trebuchet MS"/>
              </a:rPr>
              <a:t>So,</a:t>
            </a:r>
            <a:r>
              <a:rPr sz="3500" spc="-22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ﬁrm</a:t>
            </a:r>
            <a:r>
              <a:rPr sz="3500" spc="-195" dirty="0">
                <a:latin typeface="Trebuchet MS"/>
                <a:cs typeface="Trebuchet MS"/>
              </a:rPr>
              <a:t> </a:t>
            </a:r>
            <a:r>
              <a:rPr sz="3500" spc="135" dirty="0">
                <a:latin typeface="Trebuchet MS"/>
                <a:cs typeface="Trebuchet MS"/>
              </a:rPr>
              <a:t>is</a:t>
            </a:r>
            <a:r>
              <a:rPr sz="3500" spc="-135" dirty="0">
                <a:latin typeface="Trebuchet MS"/>
                <a:cs typeface="Trebuchet MS"/>
              </a:rPr>
              <a:t> </a:t>
            </a:r>
            <a:r>
              <a:rPr sz="3500" spc="-25" dirty="0">
                <a:latin typeface="Trebuchet MS"/>
                <a:cs typeface="Trebuchet MS"/>
              </a:rPr>
              <a:t>price</a:t>
            </a:r>
            <a:r>
              <a:rPr sz="3500" spc="-180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taker.</a:t>
            </a:r>
            <a:endParaRPr sz="3500">
              <a:latin typeface="Trebuchet MS"/>
              <a:cs typeface="Trebuchet MS"/>
            </a:endParaRPr>
          </a:p>
          <a:p>
            <a:pPr marL="389890" marR="5080" indent="-377825">
              <a:lnSpc>
                <a:spcPct val="149500"/>
              </a:lnSpc>
              <a:spcBef>
                <a:spcPts val="850"/>
              </a:spcBef>
              <a:buChar char="•"/>
              <a:tabLst>
                <a:tab pos="389890" algn="l"/>
              </a:tabLst>
            </a:pPr>
            <a:r>
              <a:rPr sz="3500" spc="225" dirty="0">
                <a:latin typeface="Trebuchet MS"/>
                <a:cs typeface="Trebuchet MS"/>
              </a:rPr>
              <a:t>A</a:t>
            </a:r>
            <a:r>
              <a:rPr sz="3500" spc="-160" dirty="0">
                <a:latin typeface="Trebuchet MS"/>
                <a:cs typeface="Trebuchet MS"/>
              </a:rPr>
              <a:t> </a:t>
            </a:r>
            <a:r>
              <a:rPr sz="3500" spc="60" dirty="0">
                <a:latin typeface="Trebuchet MS"/>
                <a:cs typeface="Trebuchet MS"/>
              </a:rPr>
              <a:t>single</a:t>
            </a:r>
            <a:r>
              <a:rPr sz="3500" spc="-165" dirty="0">
                <a:latin typeface="Trebuchet MS"/>
                <a:cs typeface="Trebuchet MS"/>
              </a:rPr>
              <a:t> </a:t>
            </a:r>
            <a:r>
              <a:rPr sz="3500" spc="-35" dirty="0">
                <a:latin typeface="Trebuchet MS"/>
                <a:cs typeface="Trebuchet MS"/>
              </a:rPr>
              <a:t>buyer</a:t>
            </a:r>
            <a:r>
              <a:rPr sz="3500" spc="-15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cannot</a:t>
            </a:r>
            <a:r>
              <a:rPr sz="3500" spc="-220" dirty="0">
                <a:latin typeface="Trebuchet MS"/>
                <a:cs typeface="Trebuchet MS"/>
              </a:rPr>
              <a:t> </a:t>
            </a:r>
            <a:r>
              <a:rPr sz="3500" spc="-20" dirty="0">
                <a:latin typeface="Trebuchet MS"/>
                <a:cs typeface="Trebuchet MS"/>
              </a:rPr>
              <a:t>influence</a:t>
            </a:r>
            <a:r>
              <a:rPr sz="3500" spc="-170" dirty="0">
                <a:latin typeface="Trebuchet MS"/>
                <a:cs typeface="Trebuchet MS"/>
              </a:rPr>
              <a:t> </a:t>
            </a:r>
            <a:r>
              <a:rPr sz="3500" spc="-45" dirty="0">
                <a:latin typeface="Trebuchet MS"/>
                <a:cs typeface="Trebuchet MS"/>
              </a:rPr>
              <a:t>market</a:t>
            </a:r>
            <a:r>
              <a:rPr sz="3500" spc="-220" dirty="0">
                <a:latin typeface="Trebuchet MS"/>
                <a:cs typeface="Trebuchet MS"/>
              </a:rPr>
              <a:t> </a:t>
            </a:r>
            <a:r>
              <a:rPr sz="3500" spc="-25" dirty="0">
                <a:latin typeface="Trebuchet MS"/>
                <a:cs typeface="Trebuchet MS"/>
              </a:rPr>
              <a:t>price</a:t>
            </a:r>
            <a:r>
              <a:rPr sz="3500" spc="-165" dirty="0">
                <a:latin typeface="Trebuchet MS"/>
                <a:cs typeface="Trebuchet MS"/>
              </a:rPr>
              <a:t> </a:t>
            </a:r>
            <a:r>
              <a:rPr sz="3500" spc="-25" dirty="0">
                <a:latin typeface="Trebuchet MS"/>
                <a:cs typeface="Trebuchet MS"/>
              </a:rPr>
              <a:t>by </a:t>
            </a:r>
            <a:r>
              <a:rPr sz="3500" spc="75" dirty="0">
                <a:latin typeface="Trebuchet MS"/>
                <a:cs typeface="Trebuchet MS"/>
              </a:rPr>
              <a:t>changing</a:t>
            </a:r>
            <a:r>
              <a:rPr sz="3500" spc="-150" dirty="0">
                <a:latin typeface="Trebuchet MS"/>
                <a:cs typeface="Trebuchet MS"/>
              </a:rPr>
              <a:t> </a:t>
            </a:r>
            <a:r>
              <a:rPr sz="3500" spc="105" dirty="0">
                <a:latin typeface="Trebuchet MS"/>
                <a:cs typeface="Trebuchet MS"/>
              </a:rPr>
              <a:t>his</a:t>
            </a:r>
            <a:r>
              <a:rPr sz="3500" spc="-100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demand.</a:t>
            </a:r>
            <a:endParaRPr sz="3500">
              <a:latin typeface="Trebuchet MS"/>
              <a:cs typeface="Trebuchet MS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0" y="6794500"/>
            <a:ext cx="2463800" cy="4572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069" y="-7302"/>
            <a:ext cx="10089515" cy="7571105"/>
            <a:chOff x="-3069" y="-7302"/>
            <a:chExt cx="10089515" cy="757110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32" y="0"/>
              <a:ext cx="10074858" cy="755614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232" y="0"/>
              <a:ext cx="10074910" cy="7556500"/>
            </a:xfrm>
            <a:custGeom>
              <a:avLst/>
              <a:gdLst/>
              <a:ahLst/>
              <a:cxnLst/>
              <a:rect l="l" t="t" r="r" b="b"/>
              <a:pathLst>
                <a:path w="10074910" h="7556500">
                  <a:moveTo>
                    <a:pt x="0" y="0"/>
                  </a:moveTo>
                  <a:lnTo>
                    <a:pt x="10074858" y="0"/>
                  </a:lnTo>
                  <a:lnTo>
                    <a:pt x="10074858" y="7556144"/>
                  </a:lnTo>
                  <a:lnTo>
                    <a:pt x="0" y="7556144"/>
                  </a:lnTo>
                  <a:lnTo>
                    <a:pt x="0" y="0"/>
                  </a:lnTo>
                  <a:close/>
                </a:path>
              </a:pathLst>
            </a:custGeom>
            <a:ln w="13992">
              <a:solidFill>
                <a:srgbClr val="98B95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92285" y="-260129"/>
            <a:ext cx="9684385" cy="5950585"/>
          </a:xfrm>
          <a:prstGeom prst="rect">
            <a:avLst/>
          </a:prstGeom>
        </p:spPr>
        <p:txBody>
          <a:bodyPr vert="horz" wrap="square" lIns="0" tIns="285750" rIns="0" bIns="0" rtlCol="0">
            <a:spAutoFit/>
          </a:bodyPr>
          <a:lstStyle/>
          <a:p>
            <a:pPr marL="2521585">
              <a:lnSpc>
                <a:spcPct val="100000"/>
              </a:lnSpc>
              <a:spcBef>
                <a:spcPts val="2250"/>
              </a:spcBef>
            </a:pPr>
            <a:r>
              <a:rPr sz="3500" spc="114" dirty="0">
                <a:latin typeface="Trebuchet MS"/>
                <a:cs typeface="Trebuchet MS"/>
              </a:rPr>
              <a:t>Homogeneous</a:t>
            </a:r>
            <a:r>
              <a:rPr sz="3500" spc="-80" dirty="0">
                <a:latin typeface="Trebuchet MS"/>
                <a:cs typeface="Trebuchet MS"/>
              </a:rPr>
              <a:t> </a:t>
            </a:r>
            <a:r>
              <a:rPr sz="3500" spc="50" dirty="0">
                <a:latin typeface="Trebuchet MS"/>
                <a:cs typeface="Trebuchet MS"/>
              </a:rPr>
              <a:t>Products</a:t>
            </a:r>
            <a:endParaRPr sz="3500">
              <a:latin typeface="Trebuchet MS"/>
              <a:cs typeface="Trebuchet MS"/>
            </a:endParaRPr>
          </a:p>
          <a:p>
            <a:pPr marL="12700" marR="5080">
              <a:lnSpc>
                <a:spcPct val="149500"/>
              </a:lnSpc>
              <a:spcBef>
                <a:spcPts val="75"/>
              </a:spcBef>
            </a:pPr>
            <a:r>
              <a:rPr sz="3500" dirty="0">
                <a:latin typeface="Trebuchet MS"/>
                <a:cs typeface="Trebuchet MS"/>
              </a:rPr>
              <a:t>All</a:t>
            </a:r>
            <a:r>
              <a:rPr sz="3500" spc="-135" dirty="0">
                <a:latin typeface="Trebuchet MS"/>
                <a:cs typeface="Trebuchet MS"/>
              </a:rPr>
              <a:t> </a:t>
            </a:r>
            <a:r>
              <a:rPr sz="3500" spc="-100" dirty="0">
                <a:latin typeface="Trebuchet MS"/>
                <a:cs typeface="Trebuchet MS"/>
              </a:rPr>
              <a:t>the</a:t>
            </a:r>
            <a:r>
              <a:rPr sz="3500" spc="-15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sellers</a:t>
            </a:r>
            <a:r>
              <a:rPr sz="3500" spc="-10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sell</a:t>
            </a:r>
            <a:r>
              <a:rPr sz="3500" spc="-135" dirty="0">
                <a:latin typeface="Trebuchet MS"/>
                <a:cs typeface="Trebuchet MS"/>
              </a:rPr>
              <a:t> </a:t>
            </a:r>
            <a:r>
              <a:rPr sz="3500" spc="-65" dirty="0">
                <a:latin typeface="Trebuchet MS"/>
                <a:cs typeface="Trebuchet MS"/>
              </a:rPr>
              <a:t>identical</a:t>
            </a:r>
            <a:r>
              <a:rPr sz="3500" spc="-13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products.</a:t>
            </a:r>
            <a:r>
              <a:rPr sz="3500" spc="-204" dirty="0">
                <a:latin typeface="Trebuchet MS"/>
                <a:cs typeface="Trebuchet MS"/>
              </a:rPr>
              <a:t> </a:t>
            </a:r>
            <a:r>
              <a:rPr sz="3500" spc="-20" dirty="0">
                <a:latin typeface="Trebuchet MS"/>
                <a:cs typeface="Trebuchet MS"/>
              </a:rPr>
              <a:t>There</a:t>
            </a:r>
            <a:r>
              <a:rPr sz="3500" spc="-155" dirty="0">
                <a:latin typeface="Trebuchet MS"/>
                <a:cs typeface="Trebuchet MS"/>
              </a:rPr>
              <a:t> </a:t>
            </a:r>
            <a:r>
              <a:rPr sz="3500" spc="135" dirty="0">
                <a:latin typeface="Trebuchet MS"/>
                <a:cs typeface="Trebuchet MS"/>
              </a:rPr>
              <a:t>is</a:t>
            </a:r>
            <a:r>
              <a:rPr sz="3500" spc="-100" dirty="0">
                <a:latin typeface="Trebuchet MS"/>
                <a:cs typeface="Trebuchet MS"/>
              </a:rPr>
              <a:t> </a:t>
            </a:r>
            <a:r>
              <a:rPr sz="3500" spc="65" dirty="0">
                <a:latin typeface="Trebuchet MS"/>
                <a:cs typeface="Trebuchet MS"/>
              </a:rPr>
              <a:t>no </a:t>
            </a:r>
            <a:r>
              <a:rPr sz="3500" spc="-10" dirty="0">
                <a:latin typeface="Trebuchet MS"/>
                <a:cs typeface="Trebuchet MS"/>
              </a:rPr>
              <a:t>product</a:t>
            </a:r>
            <a:r>
              <a:rPr sz="3500" spc="-235" dirty="0">
                <a:latin typeface="Trebuchet MS"/>
                <a:cs typeface="Trebuchet MS"/>
              </a:rPr>
              <a:t> </a:t>
            </a:r>
            <a:r>
              <a:rPr sz="3500" spc="-30" dirty="0">
                <a:latin typeface="Trebuchet MS"/>
                <a:cs typeface="Trebuchet MS"/>
              </a:rPr>
              <a:t>differentiation.</a:t>
            </a:r>
            <a:endParaRPr sz="3500">
              <a:latin typeface="Trebuchet MS"/>
              <a:cs typeface="Trebuchet MS"/>
            </a:endParaRPr>
          </a:p>
          <a:p>
            <a:pPr marL="389890" indent="-377190">
              <a:lnSpc>
                <a:spcPct val="100000"/>
              </a:lnSpc>
              <a:spcBef>
                <a:spcPts val="2925"/>
              </a:spcBef>
              <a:buChar char="•"/>
              <a:tabLst>
                <a:tab pos="389890" algn="l"/>
              </a:tabLst>
            </a:pPr>
            <a:r>
              <a:rPr sz="3500" spc="-10" dirty="0">
                <a:latin typeface="Trebuchet MS"/>
                <a:cs typeface="Trebuchet MS"/>
              </a:rPr>
              <a:t>Implication:</a:t>
            </a:r>
            <a:endParaRPr sz="3500">
              <a:latin typeface="Trebuchet MS"/>
              <a:cs typeface="Trebuchet MS"/>
            </a:endParaRPr>
          </a:p>
          <a:p>
            <a:pPr marL="389890" marR="92710" indent="-377825">
              <a:lnSpc>
                <a:spcPct val="149500"/>
              </a:lnSpc>
              <a:spcBef>
                <a:spcPts val="850"/>
              </a:spcBef>
              <a:buChar char="•"/>
              <a:tabLst>
                <a:tab pos="389890" algn="l"/>
              </a:tabLst>
            </a:pPr>
            <a:r>
              <a:rPr sz="3500" spc="315" dirty="0">
                <a:latin typeface="Trebuchet MS"/>
                <a:cs typeface="Trebuchet MS"/>
              </a:rPr>
              <a:t>As</a:t>
            </a:r>
            <a:r>
              <a:rPr sz="3500" spc="-10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products</a:t>
            </a:r>
            <a:r>
              <a:rPr sz="3500" spc="-95" dirty="0">
                <a:latin typeface="Trebuchet MS"/>
                <a:cs typeface="Trebuchet MS"/>
              </a:rPr>
              <a:t> </a:t>
            </a:r>
            <a:r>
              <a:rPr sz="3500" spc="-50" dirty="0">
                <a:latin typeface="Trebuchet MS"/>
                <a:cs typeface="Trebuchet MS"/>
              </a:rPr>
              <a:t>are</a:t>
            </a:r>
            <a:r>
              <a:rPr sz="3500" spc="-145" dirty="0">
                <a:latin typeface="Trebuchet MS"/>
                <a:cs typeface="Trebuchet MS"/>
              </a:rPr>
              <a:t> </a:t>
            </a:r>
            <a:r>
              <a:rPr sz="3500" spc="-114" dirty="0">
                <a:latin typeface="Trebuchet MS"/>
                <a:cs typeface="Trebuchet MS"/>
              </a:rPr>
              <a:t>identical,</a:t>
            </a:r>
            <a:r>
              <a:rPr sz="3500" spc="-180" dirty="0">
                <a:latin typeface="Trebuchet MS"/>
                <a:cs typeface="Trebuchet MS"/>
              </a:rPr>
              <a:t> </a:t>
            </a:r>
            <a:r>
              <a:rPr sz="3500" spc="90" dirty="0">
                <a:latin typeface="Trebuchet MS"/>
                <a:cs typeface="Trebuchet MS"/>
              </a:rPr>
              <a:t>no</a:t>
            </a:r>
            <a:r>
              <a:rPr sz="3500" spc="-185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seller</a:t>
            </a:r>
            <a:r>
              <a:rPr sz="3500" spc="-130" dirty="0">
                <a:latin typeface="Trebuchet MS"/>
                <a:cs typeface="Trebuchet MS"/>
              </a:rPr>
              <a:t> </a:t>
            </a:r>
            <a:r>
              <a:rPr sz="3500" spc="55" dirty="0">
                <a:latin typeface="Trebuchet MS"/>
                <a:cs typeface="Trebuchet MS"/>
              </a:rPr>
              <a:t>can</a:t>
            </a:r>
            <a:r>
              <a:rPr sz="3500" spc="-114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charge </a:t>
            </a:r>
            <a:r>
              <a:rPr sz="3500" spc="70" dirty="0">
                <a:latin typeface="Trebuchet MS"/>
                <a:cs typeface="Trebuchet MS"/>
              </a:rPr>
              <a:t>a</a:t>
            </a:r>
            <a:r>
              <a:rPr sz="3500" spc="-245" dirty="0">
                <a:latin typeface="Trebuchet MS"/>
                <a:cs typeface="Trebuchet MS"/>
              </a:rPr>
              <a:t> </a:t>
            </a:r>
            <a:r>
              <a:rPr sz="3500" spc="-25" dirty="0">
                <a:latin typeface="Trebuchet MS"/>
                <a:cs typeface="Trebuchet MS"/>
              </a:rPr>
              <a:t>price</a:t>
            </a:r>
            <a:r>
              <a:rPr sz="3500" spc="-17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which</a:t>
            </a:r>
            <a:r>
              <a:rPr sz="3500" spc="-145" dirty="0">
                <a:latin typeface="Trebuchet MS"/>
                <a:cs typeface="Trebuchet MS"/>
              </a:rPr>
              <a:t> </a:t>
            </a:r>
            <a:r>
              <a:rPr sz="3500" spc="135" dirty="0">
                <a:latin typeface="Trebuchet MS"/>
                <a:cs typeface="Trebuchet MS"/>
              </a:rPr>
              <a:t>is</a:t>
            </a:r>
            <a:r>
              <a:rPr sz="3500" spc="-13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higher</a:t>
            </a:r>
            <a:r>
              <a:rPr sz="3500" spc="-160" dirty="0">
                <a:latin typeface="Trebuchet MS"/>
                <a:cs typeface="Trebuchet MS"/>
              </a:rPr>
              <a:t> </a:t>
            </a:r>
            <a:r>
              <a:rPr sz="3500" spc="-20" dirty="0">
                <a:latin typeface="Trebuchet MS"/>
                <a:cs typeface="Trebuchet MS"/>
              </a:rPr>
              <a:t>than</a:t>
            </a:r>
            <a:r>
              <a:rPr sz="3500" spc="-150" dirty="0">
                <a:latin typeface="Trebuchet MS"/>
                <a:cs typeface="Trebuchet MS"/>
              </a:rPr>
              <a:t> </a:t>
            </a:r>
            <a:r>
              <a:rPr sz="3500" spc="-100" dirty="0">
                <a:latin typeface="Trebuchet MS"/>
                <a:cs typeface="Trebuchet MS"/>
              </a:rPr>
              <a:t>the</a:t>
            </a:r>
            <a:r>
              <a:rPr sz="3500" spc="-170" dirty="0">
                <a:latin typeface="Trebuchet MS"/>
                <a:cs typeface="Trebuchet MS"/>
              </a:rPr>
              <a:t> </a:t>
            </a:r>
            <a:r>
              <a:rPr sz="3500" spc="-45" dirty="0">
                <a:latin typeface="Trebuchet MS"/>
                <a:cs typeface="Trebuchet MS"/>
              </a:rPr>
              <a:t>market</a:t>
            </a:r>
            <a:r>
              <a:rPr sz="3500" spc="-225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price.</a:t>
            </a:r>
            <a:endParaRPr sz="3500">
              <a:latin typeface="Trebuchet MS"/>
              <a:cs typeface="Trebuchet MS"/>
            </a:endParaRPr>
          </a:p>
          <a:p>
            <a:pPr marL="389890" indent="-377190">
              <a:lnSpc>
                <a:spcPct val="100000"/>
              </a:lnSpc>
              <a:spcBef>
                <a:spcPts val="2925"/>
              </a:spcBef>
              <a:buChar char="•"/>
              <a:tabLst>
                <a:tab pos="389890" algn="l"/>
              </a:tabLst>
            </a:pPr>
            <a:r>
              <a:rPr sz="3500" spc="-20" dirty="0">
                <a:latin typeface="Trebuchet MS"/>
                <a:cs typeface="Trebuchet MS"/>
              </a:rPr>
              <a:t>There</a:t>
            </a:r>
            <a:r>
              <a:rPr sz="3500" spc="-240" dirty="0">
                <a:latin typeface="Trebuchet MS"/>
                <a:cs typeface="Trebuchet MS"/>
              </a:rPr>
              <a:t> </a:t>
            </a:r>
            <a:r>
              <a:rPr sz="3500" spc="135" dirty="0">
                <a:latin typeface="Trebuchet MS"/>
                <a:cs typeface="Trebuchet MS"/>
              </a:rPr>
              <a:t>is</a:t>
            </a:r>
            <a:r>
              <a:rPr sz="3500" spc="-15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uniform</a:t>
            </a:r>
            <a:r>
              <a:rPr sz="3500" spc="-215" dirty="0">
                <a:latin typeface="Trebuchet MS"/>
                <a:cs typeface="Trebuchet MS"/>
              </a:rPr>
              <a:t> </a:t>
            </a:r>
            <a:r>
              <a:rPr sz="3500" spc="-25" dirty="0">
                <a:latin typeface="Trebuchet MS"/>
                <a:cs typeface="Trebuchet MS"/>
              </a:rPr>
              <a:t>price</a:t>
            </a:r>
            <a:r>
              <a:rPr sz="3500" spc="-20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in</a:t>
            </a:r>
            <a:r>
              <a:rPr sz="3500" spc="-175" dirty="0">
                <a:latin typeface="Trebuchet MS"/>
                <a:cs typeface="Trebuchet MS"/>
              </a:rPr>
              <a:t> </a:t>
            </a:r>
            <a:r>
              <a:rPr sz="3500" spc="-100" dirty="0">
                <a:latin typeface="Trebuchet MS"/>
                <a:cs typeface="Trebuchet MS"/>
              </a:rPr>
              <a:t>the</a:t>
            </a:r>
            <a:r>
              <a:rPr sz="3500" spc="-170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market.</a:t>
            </a:r>
            <a:endParaRPr sz="3500">
              <a:latin typeface="Trebuchet MS"/>
              <a:cs typeface="Trebuchet MS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0" y="6794500"/>
            <a:ext cx="2463800" cy="457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2763" y="-6996"/>
            <a:ext cx="10088880" cy="7570470"/>
            <a:chOff x="-2763" y="-6996"/>
            <a:chExt cx="10088880" cy="757047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32" y="0"/>
              <a:ext cx="10074858" cy="755614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232" y="0"/>
              <a:ext cx="10074910" cy="7556500"/>
            </a:xfrm>
            <a:custGeom>
              <a:avLst/>
              <a:gdLst/>
              <a:ahLst/>
              <a:cxnLst/>
              <a:rect l="l" t="t" r="r" b="b"/>
              <a:pathLst>
                <a:path w="10074910" h="7556500">
                  <a:moveTo>
                    <a:pt x="0" y="0"/>
                  </a:moveTo>
                  <a:lnTo>
                    <a:pt x="10074858" y="0"/>
                  </a:lnTo>
                  <a:lnTo>
                    <a:pt x="10074858" y="7556144"/>
                  </a:lnTo>
                  <a:lnTo>
                    <a:pt x="0" y="7556144"/>
                  </a:lnTo>
                  <a:lnTo>
                    <a:pt x="0" y="0"/>
                  </a:lnTo>
                  <a:close/>
                </a:path>
              </a:pathLst>
            </a:custGeom>
            <a:ln w="13992">
              <a:solidFill>
                <a:srgbClr val="45AA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92285" y="-75795"/>
            <a:ext cx="9994265" cy="7035165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2591435" indent="-384810">
              <a:lnSpc>
                <a:spcPct val="100000"/>
              </a:lnSpc>
              <a:spcBef>
                <a:spcPts val="795"/>
              </a:spcBef>
              <a:buChar char="•"/>
              <a:tabLst>
                <a:tab pos="2591435" algn="l"/>
              </a:tabLst>
            </a:pPr>
            <a:r>
              <a:rPr sz="3500" dirty="0">
                <a:latin typeface="Trebuchet MS"/>
                <a:cs typeface="Trebuchet MS"/>
              </a:rPr>
              <a:t>Freedom</a:t>
            </a:r>
            <a:r>
              <a:rPr sz="3500" spc="-10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of</a:t>
            </a:r>
            <a:r>
              <a:rPr sz="3500" spc="-110" dirty="0">
                <a:latin typeface="Trebuchet MS"/>
                <a:cs typeface="Trebuchet MS"/>
              </a:rPr>
              <a:t> </a:t>
            </a:r>
            <a:r>
              <a:rPr sz="3500" spc="-80" dirty="0">
                <a:latin typeface="Trebuchet MS"/>
                <a:cs typeface="Trebuchet MS"/>
              </a:rPr>
              <a:t>Entry</a:t>
            </a:r>
            <a:r>
              <a:rPr sz="3500" spc="-11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and</a:t>
            </a:r>
            <a:r>
              <a:rPr sz="3500" spc="-100" dirty="0">
                <a:latin typeface="Trebuchet MS"/>
                <a:cs typeface="Trebuchet MS"/>
              </a:rPr>
              <a:t> </a:t>
            </a:r>
            <a:r>
              <a:rPr sz="3500" spc="-20" dirty="0">
                <a:latin typeface="Trebuchet MS"/>
                <a:cs typeface="Trebuchet MS"/>
              </a:rPr>
              <a:t>Exit</a:t>
            </a:r>
            <a:endParaRPr sz="3500">
              <a:latin typeface="Trebuchet MS"/>
              <a:cs typeface="Trebuchet MS"/>
            </a:endParaRPr>
          </a:p>
          <a:p>
            <a:pPr marL="12700" marR="787400">
              <a:lnSpc>
                <a:spcPts val="4190"/>
              </a:lnSpc>
              <a:spcBef>
                <a:spcPts val="985"/>
              </a:spcBef>
            </a:pPr>
            <a:r>
              <a:rPr sz="3600" i="1" spc="-105" dirty="0">
                <a:latin typeface="Trebuchet MS"/>
                <a:cs typeface="Trebuchet MS"/>
              </a:rPr>
              <a:t>There</a:t>
            </a:r>
            <a:r>
              <a:rPr sz="3600" i="1" spc="-165" dirty="0">
                <a:latin typeface="Trebuchet MS"/>
                <a:cs typeface="Trebuchet MS"/>
              </a:rPr>
              <a:t> </a:t>
            </a:r>
            <a:r>
              <a:rPr sz="3600" i="1" spc="60" dirty="0">
                <a:latin typeface="Trebuchet MS"/>
                <a:cs typeface="Trebuchet MS"/>
              </a:rPr>
              <a:t>is</a:t>
            </a:r>
            <a:r>
              <a:rPr sz="3600" i="1" spc="-110" dirty="0">
                <a:latin typeface="Trebuchet MS"/>
                <a:cs typeface="Trebuchet MS"/>
              </a:rPr>
              <a:t> </a:t>
            </a:r>
            <a:r>
              <a:rPr sz="3600" i="1" dirty="0">
                <a:latin typeface="Trebuchet MS"/>
                <a:cs typeface="Trebuchet MS"/>
              </a:rPr>
              <a:t>no</a:t>
            </a:r>
            <a:r>
              <a:rPr sz="3600" i="1" spc="-200" dirty="0">
                <a:latin typeface="Trebuchet MS"/>
                <a:cs typeface="Trebuchet MS"/>
              </a:rPr>
              <a:t> </a:t>
            </a:r>
            <a:r>
              <a:rPr sz="3600" i="1" spc="-190" dirty="0">
                <a:latin typeface="Trebuchet MS"/>
                <a:cs typeface="Trebuchet MS"/>
              </a:rPr>
              <a:t>barrier</a:t>
            </a:r>
            <a:r>
              <a:rPr sz="3600" i="1" spc="-145" dirty="0">
                <a:latin typeface="Trebuchet MS"/>
                <a:cs typeface="Trebuchet MS"/>
              </a:rPr>
              <a:t> </a:t>
            </a:r>
            <a:r>
              <a:rPr sz="3600" i="1" spc="-185" dirty="0">
                <a:latin typeface="Trebuchet MS"/>
                <a:cs typeface="Trebuchet MS"/>
              </a:rPr>
              <a:t>to</a:t>
            </a:r>
            <a:r>
              <a:rPr sz="3600" i="1" spc="-200" dirty="0">
                <a:latin typeface="Trebuchet MS"/>
                <a:cs typeface="Trebuchet MS"/>
              </a:rPr>
              <a:t> </a:t>
            </a:r>
            <a:r>
              <a:rPr sz="3600" i="1" spc="-185" dirty="0">
                <a:latin typeface="Trebuchet MS"/>
                <a:cs typeface="Trebuchet MS"/>
              </a:rPr>
              <a:t>entry</a:t>
            </a:r>
            <a:r>
              <a:rPr sz="3600" i="1" spc="-180" dirty="0">
                <a:latin typeface="Trebuchet MS"/>
                <a:cs typeface="Trebuchet MS"/>
              </a:rPr>
              <a:t> </a:t>
            </a:r>
            <a:r>
              <a:rPr sz="3600" i="1" dirty="0">
                <a:latin typeface="Trebuchet MS"/>
                <a:cs typeface="Trebuchet MS"/>
              </a:rPr>
              <a:t>and</a:t>
            </a:r>
            <a:r>
              <a:rPr sz="3600" i="1" spc="-175" dirty="0">
                <a:latin typeface="Trebuchet MS"/>
                <a:cs typeface="Trebuchet MS"/>
              </a:rPr>
              <a:t> </a:t>
            </a:r>
            <a:r>
              <a:rPr sz="3600" i="1" spc="-235" dirty="0">
                <a:latin typeface="Trebuchet MS"/>
                <a:cs typeface="Trebuchet MS"/>
              </a:rPr>
              <a:t>exit.</a:t>
            </a:r>
            <a:r>
              <a:rPr sz="3600" i="1" spc="-210" dirty="0">
                <a:latin typeface="Trebuchet MS"/>
                <a:cs typeface="Trebuchet MS"/>
              </a:rPr>
              <a:t> </a:t>
            </a:r>
            <a:r>
              <a:rPr sz="3600" i="1" dirty="0">
                <a:latin typeface="Trebuchet MS"/>
                <a:cs typeface="Trebuchet MS"/>
              </a:rPr>
              <a:t>New</a:t>
            </a:r>
            <a:r>
              <a:rPr sz="3600" i="1" spc="-175" dirty="0">
                <a:latin typeface="Trebuchet MS"/>
                <a:cs typeface="Trebuchet MS"/>
              </a:rPr>
              <a:t> </a:t>
            </a:r>
            <a:r>
              <a:rPr sz="3600" i="1" spc="-20" dirty="0">
                <a:latin typeface="Trebuchet MS"/>
                <a:cs typeface="Trebuchet MS"/>
              </a:rPr>
              <a:t>ﬁrms </a:t>
            </a:r>
            <a:r>
              <a:rPr sz="3600" i="1" spc="50" dirty="0">
                <a:latin typeface="Trebuchet MS"/>
                <a:cs typeface="Trebuchet MS"/>
              </a:rPr>
              <a:t>can</a:t>
            </a:r>
            <a:r>
              <a:rPr sz="3600" i="1" spc="-170" dirty="0">
                <a:latin typeface="Trebuchet MS"/>
                <a:cs typeface="Trebuchet MS"/>
              </a:rPr>
              <a:t> </a:t>
            </a:r>
            <a:r>
              <a:rPr sz="3600" i="1" spc="-180" dirty="0">
                <a:latin typeface="Trebuchet MS"/>
                <a:cs typeface="Trebuchet MS"/>
              </a:rPr>
              <a:t>enter </a:t>
            </a:r>
            <a:r>
              <a:rPr sz="3600" i="1" spc="-130" dirty="0">
                <a:latin typeface="Trebuchet MS"/>
                <a:cs typeface="Trebuchet MS"/>
              </a:rPr>
              <a:t>in</a:t>
            </a:r>
            <a:r>
              <a:rPr sz="3600" i="1" spc="-165" dirty="0">
                <a:latin typeface="Trebuchet MS"/>
                <a:cs typeface="Trebuchet MS"/>
              </a:rPr>
              <a:t> </a:t>
            </a:r>
            <a:r>
              <a:rPr sz="3600" i="1" spc="-185" dirty="0">
                <a:latin typeface="Trebuchet MS"/>
                <a:cs typeface="Trebuchet MS"/>
              </a:rPr>
              <a:t>to</a:t>
            </a:r>
            <a:r>
              <a:rPr sz="3600" i="1" spc="-229" dirty="0">
                <a:latin typeface="Trebuchet MS"/>
                <a:cs typeface="Trebuchet MS"/>
              </a:rPr>
              <a:t> </a:t>
            </a:r>
            <a:r>
              <a:rPr sz="3600" i="1" spc="-130" dirty="0">
                <a:latin typeface="Trebuchet MS"/>
                <a:cs typeface="Trebuchet MS"/>
              </a:rPr>
              <a:t>market</a:t>
            </a:r>
            <a:r>
              <a:rPr sz="3600" i="1" spc="-254" dirty="0">
                <a:latin typeface="Trebuchet MS"/>
                <a:cs typeface="Trebuchet MS"/>
              </a:rPr>
              <a:t> </a:t>
            </a:r>
            <a:r>
              <a:rPr sz="3600" i="1" dirty="0">
                <a:latin typeface="Trebuchet MS"/>
                <a:cs typeface="Trebuchet MS"/>
              </a:rPr>
              <a:t>and</a:t>
            </a:r>
            <a:r>
              <a:rPr sz="3600" i="1" spc="-204" dirty="0">
                <a:latin typeface="Trebuchet MS"/>
                <a:cs typeface="Trebuchet MS"/>
              </a:rPr>
              <a:t> </a:t>
            </a:r>
            <a:r>
              <a:rPr sz="3600" i="1" spc="-95" dirty="0">
                <a:latin typeface="Trebuchet MS"/>
                <a:cs typeface="Trebuchet MS"/>
              </a:rPr>
              <a:t>old</a:t>
            </a:r>
            <a:r>
              <a:rPr sz="3600" i="1" spc="-204" dirty="0">
                <a:latin typeface="Trebuchet MS"/>
                <a:cs typeface="Trebuchet MS"/>
              </a:rPr>
              <a:t> </a:t>
            </a:r>
            <a:r>
              <a:rPr sz="3600" i="1" spc="-25" dirty="0">
                <a:latin typeface="Trebuchet MS"/>
                <a:cs typeface="Trebuchet MS"/>
              </a:rPr>
              <a:t>ﬁrms</a:t>
            </a:r>
            <a:r>
              <a:rPr sz="3600" i="1" spc="-145" dirty="0">
                <a:latin typeface="Trebuchet MS"/>
                <a:cs typeface="Trebuchet MS"/>
              </a:rPr>
              <a:t> </a:t>
            </a:r>
            <a:r>
              <a:rPr sz="3600" i="1" spc="50" dirty="0">
                <a:latin typeface="Trebuchet MS"/>
                <a:cs typeface="Trebuchet MS"/>
              </a:rPr>
              <a:t>can</a:t>
            </a:r>
            <a:r>
              <a:rPr sz="3600" i="1" spc="-170" dirty="0">
                <a:latin typeface="Trebuchet MS"/>
                <a:cs typeface="Trebuchet MS"/>
              </a:rPr>
              <a:t> </a:t>
            </a:r>
            <a:r>
              <a:rPr sz="3600" i="1" spc="-10" dirty="0">
                <a:latin typeface="Trebuchet MS"/>
                <a:cs typeface="Trebuchet MS"/>
              </a:rPr>
              <a:t>exit.</a:t>
            </a:r>
            <a:endParaRPr sz="360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690"/>
              </a:spcBef>
            </a:pPr>
            <a:r>
              <a:rPr sz="3500" spc="-10" dirty="0">
                <a:latin typeface="Trebuchet MS"/>
                <a:cs typeface="Trebuchet MS"/>
              </a:rPr>
              <a:t>Implications:</a:t>
            </a:r>
            <a:endParaRPr sz="3500">
              <a:latin typeface="Trebuchet MS"/>
              <a:cs typeface="Trebuchet MS"/>
            </a:endParaRPr>
          </a:p>
          <a:p>
            <a:pPr marL="389890" indent="-377190">
              <a:lnSpc>
                <a:spcPct val="100000"/>
              </a:lnSpc>
              <a:spcBef>
                <a:spcPts val="835"/>
              </a:spcBef>
              <a:buChar char="•"/>
              <a:tabLst>
                <a:tab pos="389890" algn="l"/>
              </a:tabLst>
            </a:pPr>
            <a:r>
              <a:rPr sz="3500" dirty="0">
                <a:latin typeface="Trebuchet MS"/>
                <a:cs typeface="Trebuchet MS"/>
              </a:rPr>
              <a:t>The</a:t>
            </a:r>
            <a:r>
              <a:rPr sz="3500" spc="-204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ﬁrm</a:t>
            </a:r>
            <a:r>
              <a:rPr sz="3500" spc="-190" dirty="0">
                <a:latin typeface="Trebuchet MS"/>
                <a:cs typeface="Trebuchet MS"/>
              </a:rPr>
              <a:t> </a:t>
            </a:r>
            <a:r>
              <a:rPr sz="3500" spc="50" dirty="0">
                <a:latin typeface="Trebuchet MS"/>
                <a:cs typeface="Trebuchet MS"/>
              </a:rPr>
              <a:t>earns</a:t>
            </a:r>
            <a:r>
              <a:rPr sz="3500" spc="-130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only</a:t>
            </a:r>
            <a:r>
              <a:rPr sz="3500" spc="-20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normal</a:t>
            </a:r>
            <a:r>
              <a:rPr sz="3500" spc="-165" dirty="0">
                <a:latin typeface="Trebuchet MS"/>
                <a:cs typeface="Trebuchet MS"/>
              </a:rPr>
              <a:t> </a:t>
            </a:r>
            <a:r>
              <a:rPr sz="3500" spc="-65" dirty="0">
                <a:latin typeface="Trebuchet MS"/>
                <a:cs typeface="Trebuchet MS"/>
              </a:rPr>
              <a:t>proﬁt</a:t>
            </a:r>
            <a:r>
              <a:rPr sz="3500" spc="-22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in</a:t>
            </a:r>
            <a:r>
              <a:rPr sz="3500" spc="-150" dirty="0">
                <a:latin typeface="Trebuchet MS"/>
                <a:cs typeface="Trebuchet MS"/>
              </a:rPr>
              <a:t> </a:t>
            </a:r>
            <a:r>
              <a:rPr sz="3500" spc="-100" dirty="0">
                <a:latin typeface="Trebuchet MS"/>
                <a:cs typeface="Trebuchet MS"/>
              </a:rPr>
              <a:t>the</a:t>
            </a:r>
            <a:r>
              <a:rPr sz="3500" spc="-170" dirty="0">
                <a:latin typeface="Trebuchet MS"/>
                <a:cs typeface="Trebuchet MS"/>
              </a:rPr>
              <a:t> </a:t>
            </a:r>
            <a:r>
              <a:rPr sz="3500" spc="50" dirty="0">
                <a:latin typeface="Trebuchet MS"/>
                <a:cs typeface="Trebuchet MS"/>
              </a:rPr>
              <a:t>long</a:t>
            </a:r>
            <a:r>
              <a:rPr sz="3500" spc="-180" dirty="0">
                <a:latin typeface="Trebuchet MS"/>
                <a:cs typeface="Trebuchet MS"/>
              </a:rPr>
              <a:t> </a:t>
            </a:r>
            <a:r>
              <a:rPr sz="3500" spc="-20" dirty="0">
                <a:latin typeface="Trebuchet MS"/>
                <a:cs typeface="Trebuchet MS"/>
              </a:rPr>
              <a:t>run.</a:t>
            </a:r>
            <a:endParaRPr sz="3500">
              <a:latin typeface="Trebuchet MS"/>
              <a:cs typeface="Trebuchet MS"/>
            </a:endParaRPr>
          </a:p>
          <a:p>
            <a:pPr marL="390525" marR="424815" indent="-377825">
              <a:lnSpc>
                <a:spcPts val="4190"/>
              </a:lnSpc>
              <a:spcBef>
                <a:spcPts val="980"/>
              </a:spcBef>
              <a:buChar char="•"/>
              <a:tabLst>
                <a:tab pos="390525" algn="l"/>
              </a:tabLst>
            </a:pPr>
            <a:r>
              <a:rPr sz="3500" dirty="0">
                <a:latin typeface="Trebuchet MS"/>
                <a:cs typeface="Trebuchet MS"/>
              </a:rPr>
              <a:t>If</a:t>
            </a:r>
            <a:r>
              <a:rPr sz="3500" spc="-180" dirty="0">
                <a:latin typeface="Trebuchet MS"/>
                <a:cs typeface="Trebuchet MS"/>
              </a:rPr>
              <a:t> </a:t>
            </a:r>
            <a:r>
              <a:rPr sz="3500" spc="-105" dirty="0">
                <a:latin typeface="Trebuchet MS"/>
                <a:cs typeface="Trebuchet MS"/>
              </a:rPr>
              <a:t>there</a:t>
            </a:r>
            <a:r>
              <a:rPr sz="3500" spc="-155" dirty="0">
                <a:latin typeface="Trebuchet MS"/>
                <a:cs typeface="Trebuchet MS"/>
              </a:rPr>
              <a:t> </a:t>
            </a:r>
            <a:r>
              <a:rPr sz="3500" spc="135" dirty="0">
                <a:latin typeface="Trebuchet MS"/>
                <a:cs typeface="Trebuchet MS"/>
              </a:rPr>
              <a:t>is</a:t>
            </a:r>
            <a:r>
              <a:rPr sz="3500" spc="-11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abnormal</a:t>
            </a:r>
            <a:r>
              <a:rPr sz="3500" spc="-135" dirty="0">
                <a:latin typeface="Trebuchet MS"/>
                <a:cs typeface="Trebuchet MS"/>
              </a:rPr>
              <a:t> </a:t>
            </a:r>
            <a:r>
              <a:rPr sz="3500" spc="-170" dirty="0">
                <a:latin typeface="Trebuchet MS"/>
                <a:cs typeface="Trebuchet MS"/>
              </a:rPr>
              <a:t>proﬁt,</a:t>
            </a:r>
            <a:r>
              <a:rPr sz="3500" spc="-19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new</a:t>
            </a:r>
            <a:r>
              <a:rPr sz="3500" spc="-165" dirty="0">
                <a:latin typeface="Trebuchet MS"/>
                <a:cs typeface="Trebuchet MS"/>
              </a:rPr>
              <a:t> </a:t>
            </a:r>
            <a:r>
              <a:rPr sz="3500" spc="85" dirty="0">
                <a:latin typeface="Trebuchet MS"/>
                <a:cs typeface="Trebuchet MS"/>
              </a:rPr>
              <a:t>ﬁrms</a:t>
            </a:r>
            <a:r>
              <a:rPr sz="3500" spc="-105" dirty="0">
                <a:latin typeface="Trebuchet MS"/>
                <a:cs typeface="Trebuchet MS"/>
              </a:rPr>
              <a:t> </a:t>
            </a:r>
            <a:r>
              <a:rPr sz="3500" spc="-114" dirty="0">
                <a:latin typeface="Trebuchet MS"/>
                <a:cs typeface="Trebuchet MS"/>
              </a:rPr>
              <a:t>will</a:t>
            </a:r>
            <a:r>
              <a:rPr sz="3500" spc="-140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enter </a:t>
            </a:r>
            <a:r>
              <a:rPr sz="3500" spc="-100" dirty="0">
                <a:latin typeface="Trebuchet MS"/>
                <a:cs typeface="Trebuchet MS"/>
              </a:rPr>
              <a:t>the</a:t>
            </a:r>
            <a:r>
              <a:rPr sz="3500" spc="-125" dirty="0">
                <a:latin typeface="Trebuchet MS"/>
                <a:cs typeface="Trebuchet MS"/>
              </a:rPr>
              <a:t> </a:t>
            </a:r>
            <a:r>
              <a:rPr sz="3500" spc="-100" dirty="0">
                <a:latin typeface="Trebuchet MS"/>
                <a:cs typeface="Trebuchet MS"/>
              </a:rPr>
              <a:t>market.</a:t>
            </a:r>
            <a:r>
              <a:rPr sz="3500" spc="-17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Supply</a:t>
            </a:r>
            <a:r>
              <a:rPr sz="3500" spc="-145" dirty="0">
                <a:latin typeface="Trebuchet MS"/>
                <a:cs typeface="Trebuchet MS"/>
              </a:rPr>
              <a:t> </a:t>
            </a:r>
            <a:r>
              <a:rPr sz="3500" spc="-114" dirty="0">
                <a:latin typeface="Trebuchet MS"/>
                <a:cs typeface="Trebuchet MS"/>
              </a:rPr>
              <a:t>will</a:t>
            </a:r>
            <a:r>
              <a:rPr sz="3500" spc="-100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increase.</a:t>
            </a:r>
            <a:r>
              <a:rPr sz="3500" spc="-17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Price</a:t>
            </a:r>
            <a:r>
              <a:rPr sz="3500" spc="-120" dirty="0">
                <a:latin typeface="Trebuchet MS"/>
                <a:cs typeface="Trebuchet MS"/>
              </a:rPr>
              <a:t> </a:t>
            </a:r>
            <a:r>
              <a:rPr sz="3500" spc="-114" dirty="0">
                <a:latin typeface="Trebuchet MS"/>
                <a:cs typeface="Trebuchet MS"/>
              </a:rPr>
              <a:t>will</a:t>
            </a:r>
            <a:r>
              <a:rPr sz="3500" spc="-100" dirty="0">
                <a:latin typeface="Trebuchet MS"/>
                <a:cs typeface="Trebuchet MS"/>
              </a:rPr>
              <a:t> </a:t>
            </a:r>
            <a:r>
              <a:rPr sz="3500" spc="-75" dirty="0">
                <a:latin typeface="Trebuchet MS"/>
                <a:cs typeface="Trebuchet MS"/>
              </a:rPr>
              <a:t>fall. </a:t>
            </a:r>
            <a:r>
              <a:rPr sz="3500" dirty="0">
                <a:latin typeface="Trebuchet MS"/>
                <a:cs typeface="Trebuchet MS"/>
              </a:rPr>
              <a:t>Revenue</a:t>
            </a:r>
            <a:r>
              <a:rPr sz="3500" spc="-120" dirty="0">
                <a:latin typeface="Trebuchet MS"/>
                <a:cs typeface="Trebuchet MS"/>
              </a:rPr>
              <a:t> </a:t>
            </a:r>
            <a:r>
              <a:rPr sz="3500" spc="-114" dirty="0">
                <a:latin typeface="Trebuchet MS"/>
                <a:cs typeface="Trebuchet MS"/>
              </a:rPr>
              <a:t>will</a:t>
            </a:r>
            <a:r>
              <a:rPr sz="3500" spc="-95" dirty="0">
                <a:latin typeface="Trebuchet MS"/>
                <a:cs typeface="Trebuchet MS"/>
              </a:rPr>
              <a:t> </a:t>
            </a:r>
            <a:r>
              <a:rPr sz="3500" spc="-105" dirty="0">
                <a:latin typeface="Trebuchet MS"/>
                <a:cs typeface="Trebuchet MS"/>
              </a:rPr>
              <a:t>fall</a:t>
            </a:r>
            <a:r>
              <a:rPr sz="3500" spc="-9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and</a:t>
            </a:r>
            <a:r>
              <a:rPr sz="3500" spc="-13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abnormal</a:t>
            </a:r>
            <a:r>
              <a:rPr sz="3500" spc="-95" dirty="0">
                <a:latin typeface="Trebuchet MS"/>
                <a:cs typeface="Trebuchet MS"/>
              </a:rPr>
              <a:t> </a:t>
            </a:r>
            <a:r>
              <a:rPr sz="3500" spc="-65" dirty="0">
                <a:latin typeface="Trebuchet MS"/>
                <a:cs typeface="Trebuchet MS"/>
              </a:rPr>
              <a:t>proﬁt</a:t>
            </a:r>
            <a:r>
              <a:rPr sz="3500" spc="-175" dirty="0">
                <a:latin typeface="Trebuchet MS"/>
                <a:cs typeface="Trebuchet MS"/>
              </a:rPr>
              <a:t> </a:t>
            </a:r>
            <a:r>
              <a:rPr sz="3500" spc="-20" dirty="0">
                <a:latin typeface="Trebuchet MS"/>
                <a:cs typeface="Trebuchet MS"/>
              </a:rPr>
              <a:t>will </a:t>
            </a:r>
            <a:r>
              <a:rPr sz="3500" spc="-10" dirty="0">
                <a:latin typeface="Trebuchet MS"/>
                <a:cs typeface="Trebuchet MS"/>
              </a:rPr>
              <a:t>disappear.</a:t>
            </a:r>
            <a:endParaRPr sz="3500">
              <a:latin typeface="Trebuchet MS"/>
              <a:cs typeface="Trebuchet MS"/>
            </a:endParaRPr>
          </a:p>
          <a:p>
            <a:pPr marL="388620" marR="349885" indent="-375920" algn="just">
              <a:lnSpc>
                <a:spcPts val="4190"/>
              </a:lnSpc>
              <a:spcBef>
                <a:spcPts val="795"/>
              </a:spcBef>
              <a:buChar char="•"/>
              <a:tabLst>
                <a:tab pos="390525" algn="l"/>
              </a:tabLst>
            </a:pPr>
            <a:r>
              <a:rPr sz="3500" dirty="0">
                <a:latin typeface="Trebuchet MS"/>
                <a:cs typeface="Trebuchet MS"/>
              </a:rPr>
              <a:t>If</a:t>
            </a:r>
            <a:r>
              <a:rPr sz="3500" spc="-204" dirty="0">
                <a:latin typeface="Trebuchet MS"/>
                <a:cs typeface="Trebuchet MS"/>
              </a:rPr>
              <a:t> </a:t>
            </a:r>
            <a:r>
              <a:rPr sz="3500" spc="-105" dirty="0">
                <a:latin typeface="Trebuchet MS"/>
                <a:cs typeface="Trebuchet MS"/>
              </a:rPr>
              <a:t>there</a:t>
            </a:r>
            <a:r>
              <a:rPr sz="3500" spc="-95" dirty="0">
                <a:latin typeface="Trebuchet MS"/>
                <a:cs typeface="Trebuchet MS"/>
              </a:rPr>
              <a:t> </a:t>
            </a:r>
            <a:r>
              <a:rPr sz="3500" spc="135" dirty="0">
                <a:latin typeface="Trebuchet MS"/>
                <a:cs typeface="Trebuchet MS"/>
              </a:rPr>
              <a:t>is</a:t>
            </a:r>
            <a:r>
              <a:rPr sz="3500" spc="-4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loss,</a:t>
            </a:r>
            <a:r>
              <a:rPr sz="3500" spc="-130" dirty="0">
                <a:latin typeface="Trebuchet MS"/>
                <a:cs typeface="Trebuchet MS"/>
              </a:rPr>
              <a:t> </a:t>
            </a:r>
            <a:r>
              <a:rPr sz="3500" spc="160" dirty="0">
                <a:latin typeface="Trebuchet MS"/>
                <a:cs typeface="Trebuchet MS"/>
              </a:rPr>
              <a:t>some</a:t>
            </a:r>
            <a:r>
              <a:rPr sz="3500" spc="-90" dirty="0">
                <a:latin typeface="Trebuchet MS"/>
                <a:cs typeface="Trebuchet MS"/>
              </a:rPr>
              <a:t> </a:t>
            </a:r>
            <a:r>
              <a:rPr sz="3500" spc="85" dirty="0">
                <a:latin typeface="Trebuchet MS"/>
                <a:cs typeface="Trebuchet MS"/>
              </a:rPr>
              <a:t>ﬁrms</a:t>
            </a:r>
            <a:r>
              <a:rPr sz="3500" spc="-40" dirty="0">
                <a:latin typeface="Trebuchet MS"/>
                <a:cs typeface="Trebuchet MS"/>
              </a:rPr>
              <a:t> </a:t>
            </a:r>
            <a:r>
              <a:rPr sz="3500" spc="-114" dirty="0">
                <a:latin typeface="Trebuchet MS"/>
                <a:cs typeface="Trebuchet MS"/>
              </a:rPr>
              <a:t>will</a:t>
            </a:r>
            <a:r>
              <a:rPr sz="3500" spc="-70" dirty="0">
                <a:latin typeface="Trebuchet MS"/>
                <a:cs typeface="Trebuchet MS"/>
              </a:rPr>
              <a:t> </a:t>
            </a:r>
            <a:r>
              <a:rPr sz="3500" spc="-204" dirty="0">
                <a:latin typeface="Trebuchet MS"/>
                <a:cs typeface="Trebuchet MS"/>
              </a:rPr>
              <a:t>exit.</a:t>
            </a:r>
            <a:r>
              <a:rPr sz="3500" spc="-6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Supply</a:t>
            </a:r>
            <a:r>
              <a:rPr sz="3500" spc="-114" dirty="0">
                <a:latin typeface="Trebuchet MS"/>
                <a:cs typeface="Trebuchet MS"/>
              </a:rPr>
              <a:t> </a:t>
            </a:r>
            <a:r>
              <a:rPr sz="3500" spc="-20" dirty="0">
                <a:latin typeface="Trebuchet MS"/>
                <a:cs typeface="Trebuchet MS"/>
              </a:rPr>
              <a:t>will 	</a:t>
            </a:r>
            <a:r>
              <a:rPr sz="3500" spc="-175" dirty="0">
                <a:latin typeface="Trebuchet MS"/>
                <a:cs typeface="Trebuchet MS"/>
              </a:rPr>
              <a:t>fall.</a:t>
            </a:r>
            <a:r>
              <a:rPr sz="3500" spc="-9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Price</a:t>
            </a:r>
            <a:r>
              <a:rPr sz="3500" spc="-200" dirty="0">
                <a:latin typeface="Trebuchet MS"/>
                <a:cs typeface="Trebuchet MS"/>
              </a:rPr>
              <a:t> </a:t>
            </a:r>
            <a:r>
              <a:rPr sz="3500" spc="-114" dirty="0">
                <a:latin typeface="Trebuchet MS"/>
                <a:cs typeface="Trebuchet MS"/>
              </a:rPr>
              <a:t>will</a:t>
            </a:r>
            <a:r>
              <a:rPr sz="3500" spc="-95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increase.</a:t>
            </a:r>
            <a:r>
              <a:rPr sz="3500" spc="-17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Revenue</a:t>
            </a:r>
            <a:r>
              <a:rPr sz="3500" spc="-114" dirty="0">
                <a:latin typeface="Trebuchet MS"/>
                <a:cs typeface="Trebuchet MS"/>
              </a:rPr>
              <a:t> will</a:t>
            </a:r>
            <a:r>
              <a:rPr sz="3500" spc="-100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increase. 	</a:t>
            </a:r>
            <a:r>
              <a:rPr sz="3500" spc="254" dirty="0">
                <a:latin typeface="Trebuchet MS"/>
                <a:cs typeface="Trebuchet MS"/>
              </a:rPr>
              <a:t>Loss</a:t>
            </a:r>
            <a:r>
              <a:rPr sz="3500" spc="-114" dirty="0">
                <a:latin typeface="Trebuchet MS"/>
                <a:cs typeface="Trebuchet MS"/>
              </a:rPr>
              <a:t> will</a:t>
            </a:r>
            <a:r>
              <a:rPr sz="3500" spc="-145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disappear.</a:t>
            </a:r>
            <a:endParaRPr sz="3500">
              <a:latin typeface="Trebuchet MS"/>
              <a:cs typeface="Trebuchet MS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0" y="6794500"/>
            <a:ext cx="2463800" cy="457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069" y="-7302"/>
            <a:ext cx="10089515" cy="7571105"/>
            <a:chOff x="-3069" y="-7302"/>
            <a:chExt cx="10089515" cy="757110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32" y="0"/>
              <a:ext cx="10074858" cy="7556144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232" y="0"/>
              <a:ext cx="10074910" cy="7556500"/>
            </a:xfrm>
            <a:custGeom>
              <a:avLst/>
              <a:gdLst/>
              <a:ahLst/>
              <a:cxnLst/>
              <a:rect l="l" t="t" r="r" b="b"/>
              <a:pathLst>
                <a:path w="10074910" h="7556500">
                  <a:moveTo>
                    <a:pt x="0" y="0"/>
                  </a:moveTo>
                  <a:lnTo>
                    <a:pt x="10074858" y="0"/>
                  </a:lnTo>
                  <a:lnTo>
                    <a:pt x="10074858" y="7556144"/>
                  </a:lnTo>
                  <a:lnTo>
                    <a:pt x="0" y="7556144"/>
                  </a:lnTo>
                  <a:lnTo>
                    <a:pt x="0" y="0"/>
                  </a:lnTo>
                  <a:close/>
                </a:path>
              </a:pathLst>
            </a:custGeom>
            <a:ln w="13992">
              <a:solidFill>
                <a:srgbClr val="F5914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339090">
              <a:lnSpc>
                <a:spcPct val="100000"/>
              </a:lnSpc>
              <a:spcBef>
                <a:spcPts val="125"/>
              </a:spcBef>
            </a:pPr>
            <a:r>
              <a:rPr spc="-30" dirty="0"/>
              <a:t>Perfect</a:t>
            </a:r>
            <a:r>
              <a:rPr spc="-140" dirty="0"/>
              <a:t> </a:t>
            </a:r>
            <a:r>
              <a:rPr dirty="0"/>
              <a:t>knowledge</a:t>
            </a:r>
            <a:r>
              <a:rPr spc="-75" dirty="0"/>
              <a:t> </a:t>
            </a:r>
            <a:r>
              <a:rPr dirty="0"/>
              <a:t>of</a:t>
            </a:r>
            <a:r>
              <a:rPr spc="-95" dirty="0"/>
              <a:t> </a:t>
            </a:r>
            <a:r>
              <a:rPr dirty="0"/>
              <a:t>prices</a:t>
            </a:r>
            <a:r>
              <a:rPr spc="-20" dirty="0"/>
              <a:t> </a:t>
            </a:r>
            <a:r>
              <a:rPr dirty="0"/>
              <a:t>and</a:t>
            </a:r>
            <a:r>
              <a:rPr spc="-85" dirty="0"/>
              <a:t> </a:t>
            </a:r>
            <a:r>
              <a:rPr spc="-10" dirty="0"/>
              <a:t>technology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92285" y="635134"/>
            <a:ext cx="9733280" cy="5153025"/>
          </a:xfrm>
          <a:prstGeom prst="rect">
            <a:avLst/>
          </a:prstGeom>
        </p:spPr>
        <p:txBody>
          <a:bodyPr vert="horz" wrap="square" lIns="0" tIns="48260" rIns="0" bIns="0" rtlCol="0">
            <a:spAutoFit/>
          </a:bodyPr>
          <a:lstStyle/>
          <a:p>
            <a:pPr marL="12700" marR="685800" algn="just">
              <a:lnSpc>
                <a:spcPts val="4190"/>
              </a:lnSpc>
              <a:spcBef>
                <a:spcPts val="380"/>
              </a:spcBef>
            </a:pPr>
            <a:r>
              <a:rPr sz="3600" i="1" dirty="0">
                <a:latin typeface="Trebuchet MS"/>
                <a:cs typeface="Trebuchet MS"/>
              </a:rPr>
              <a:t>Buyers</a:t>
            </a:r>
            <a:r>
              <a:rPr sz="3600" i="1" spc="-275" dirty="0">
                <a:latin typeface="Trebuchet MS"/>
                <a:cs typeface="Trebuchet MS"/>
              </a:rPr>
              <a:t> </a:t>
            </a:r>
            <a:r>
              <a:rPr sz="3600" i="1" dirty="0">
                <a:latin typeface="Trebuchet MS"/>
                <a:cs typeface="Trebuchet MS"/>
              </a:rPr>
              <a:t>and</a:t>
            </a:r>
            <a:r>
              <a:rPr sz="3600" i="1" spc="-215" dirty="0">
                <a:latin typeface="Trebuchet MS"/>
                <a:cs typeface="Trebuchet MS"/>
              </a:rPr>
              <a:t> </a:t>
            </a:r>
            <a:r>
              <a:rPr sz="3600" i="1" spc="-25" dirty="0">
                <a:latin typeface="Trebuchet MS"/>
                <a:cs typeface="Trebuchet MS"/>
              </a:rPr>
              <a:t>sellers</a:t>
            </a:r>
            <a:r>
              <a:rPr sz="3600" i="1" spc="-145" dirty="0">
                <a:latin typeface="Trebuchet MS"/>
                <a:cs typeface="Trebuchet MS"/>
              </a:rPr>
              <a:t> </a:t>
            </a:r>
            <a:r>
              <a:rPr sz="3600" i="1" spc="-65" dirty="0">
                <a:latin typeface="Trebuchet MS"/>
                <a:cs typeface="Trebuchet MS"/>
              </a:rPr>
              <a:t>have</a:t>
            </a:r>
            <a:r>
              <a:rPr sz="3600" i="1" spc="-200" dirty="0">
                <a:latin typeface="Trebuchet MS"/>
                <a:cs typeface="Trebuchet MS"/>
              </a:rPr>
              <a:t> </a:t>
            </a:r>
            <a:r>
              <a:rPr sz="3600" i="1" spc="-150" dirty="0">
                <a:latin typeface="Trebuchet MS"/>
                <a:cs typeface="Trebuchet MS"/>
              </a:rPr>
              <a:t>perfect</a:t>
            </a:r>
            <a:r>
              <a:rPr sz="3600" i="1" spc="-120" dirty="0">
                <a:latin typeface="Trebuchet MS"/>
                <a:cs typeface="Trebuchet MS"/>
              </a:rPr>
              <a:t> </a:t>
            </a:r>
            <a:r>
              <a:rPr sz="3600" i="1" spc="-35" dirty="0">
                <a:latin typeface="Trebuchet MS"/>
                <a:cs typeface="Trebuchet MS"/>
              </a:rPr>
              <a:t>knowledge</a:t>
            </a:r>
            <a:r>
              <a:rPr sz="3600" i="1" spc="-200" dirty="0">
                <a:latin typeface="Trebuchet MS"/>
                <a:cs typeface="Trebuchet MS"/>
              </a:rPr>
              <a:t> </a:t>
            </a:r>
            <a:r>
              <a:rPr sz="3600" i="1" spc="-25" dirty="0">
                <a:latin typeface="Trebuchet MS"/>
                <a:cs typeface="Trebuchet MS"/>
              </a:rPr>
              <a:t>of </a:t>
            </a:r>
            <a:r>
              <a:rPr sz="3600" i="1" dirty="0">
                <a:latin typeface="Trebuchet MS"/>
                <a:cs typeface="Trebuchet MS"/>
              </a:rPr>
              <a:t>prices</a:t>
            </a:r>
            <a:r>
              <a:rPr sz="3600" i="1" spc="-210" dirty="0">
                <a:latin typeface="Trebuchet MS"/>
                <a:cs typeface="Trebuchet MS"/>
              </a:rPr>
              <a:t> </a:t>
            </a:r>
            <a:r>
              <a:rPr sz="3600" i="1" dirty="0">
                <a:latin typeface="Trebuchet MS"/>
                <a:cs typeface="Trebuchet MS"/>
              </a:rPr>
              <a:t>and</a:t>
            </a:r>
            <a:r>
              <a:rPr sz="3600" i="1" spc="-260" dirty="0">
                <a:latin typeface="Trebuchet MS"/>
                <a:cs typeface="Trebuchet MS"/>
              </a:rPr>
              <a:t> </a:t>
            </a:r>
            <a:r>
              <a:rPr sz="3600" i="1" spc="-10" dirty="0">
                <a:latin typeface="Trebuchet MS"/>
                <a:cs typeface="Trebuchet MS"/>
              </a:rPr>
              <a:t>technology.</a:t>
            </a:r>
            <a:endParaRPr sz="3600">
              <a:latin typeface="Trebuchet MS"/>
              <a:cs typeface="Trebuchet MS"/>
            </a:endParaRPr>
          </a:p>
          <a:p>
            <a:pPr marL="388620" indent="-375920" algn="just">
              <a:lnSpc>
                <a:spcPct val="100000"/>
              </a:lnSpc>
              <a:spcBef>
                <a:spcPts val="695"/>
              </a:spcBef>
              <a:buChar char="•"/>
              <a:tabLst>
                <a:tab pos="388620" algn="l"/>
              </a:tabLst>
            </a:pPr>
            <a:r>
              <a:rPr sz="3500" spc="-10" dirty="0">
                <a:latin typeface="Trebuchet MS"/>
                <a:cs typeface="Trebuchet MS"/>
              </a:rPr>
              <a:t>Implication</a:t>
            </a:r>
            <a:endParaRPr sz="3500">
              <a:latin typeface="Trebuchet MS"/>
              <a:cs typeface="Trebuchet MS"/>
            </a:endParaRPr>
          </a:p>
          <a:p>
            <a:pPr marL="388620" marR="297815" indent="-375920" algn="just">
              <a:lnSpc>
                <a:spcPts val="4190"/>
              </a:lnSpc>
              <a:spcBef>
                <a:spcPts val="980"/>
              </a:spcBef>
              <a:buChar char="•"/>
              <a:tabLst>
                <a:tab pos="390525" algn="l"/>
              </a:tabLst>
            </a:pPr>
            <a:r>
              <a:rPr sz="3500" spc="60" dirty="0">
                <a:latin typeface="Trebuchet MS"/>
                <a:cs typeface="Trebuchet MS"/>
              </a:rPr>
              <a:t>Buyers</a:t>
            </a:r>
            <a:r>
              <a:rPr sz="3500" spc="-6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and</a:t>
            </a:r>
            <a:r>
              <a:rPr sz="3500" spc="-12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sellers</a:t>
            </a:r>
            <a:r>
              <a:rPr sz="3500" spc="-65" dirty="0">
                <a:latin typeface="Trebuchet MS"/>
                <a:cs typeface="Trebuchet MS"/>
              </a:rPr>
              <a:t> </a:t>
            </a:r>
            <a:r>
              <a:rPr sz="3500" spc="-50" dirty="0">
                <a:latin typeface="Trebuchet MS"/>
                <a:cs typeface="Trebuchet MS"/>
              </a:rPr>
              <a:t>are</a:t>
            </a:r>
            <a:r>
              <a:rPr sz="3500" spc="-114" dirty="0">
                <a:latin typeface="Trebuchet MS"/>
                <a:cs typeface="Trebuchet MS"/>
              </a:rPr>
              <a:t> </a:t>
            </a:r>
            <a:r>
              <a:rPr sz="3500" spc="-20" dirty="0">
                <a:latin typeface="Trebuchet MS"/>
                <a:cs typeface="Trebuchet MS"/>
              </a:rPr>
              <a:t>aware</a:t>
            </a:r>
            <a:r>
              <a:rPr sz="3500" spc="-114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of</a:t>
            </a:r>
            <a:r>
              <a:rPr sz="3500" spc="-140" dirty="0">
                <a:latin typeface="Trebuchet MS"/>
                <a:cs typeface="Trebuchet MS"/>
              </a:rPr>
              <a:t> </a:t>
            </a:r>
            <a:r>
              <a:rPr sz="3500" spc="-55" dirty="0">
                <a:latin typeface="Trebuchet MS"/>
                <a:cs typeface="Trebuchet MS"/>
              </a:rPr>
              <a:t>market</a:t>
            </a:r>
            <a:r>
              <a:rPr sz="3500" spc="-170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price. 	</a:t>
            </a:r>
            <a:r>
              <a:rPr sz="3500" spc="-35" dirty="0">
                <a:latin typeface="Trebuchet MS"/>
                <a:cs typeface="Trebuchet MS"/>
              </a:rPr>
              <a:t>So,</a:t>
            </a:r>
            <a:r>
              <a:rPr sz="3500" spc="-185" dirty="0">
                <a:latin typeface="Trebuchet MS"/>
                <a:cs typeface="Trebuchet MS"/>
              </a:rPr>
              <a:t> </a:t>
            </a:r>
            <a:r>
              <a:rPr sz="3500" spc="90" dirty="0">
                <a:latin typeface="Trebuchet MS"/>
                <a:cs typeface="Trebuchet MS"/>
              </a:rPr>
              <a:t>no</a:t>
            </a:r>
            <a:r>
              <a:rPr sz="3500" spc="-18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ﬁrm</a:t>
            </a:r>
            <a:r>
              <a:rPr sz="3500" spc="-155" dirty="0">
                <a:latin typeface="Trebuchet MS"/>
                <a:cs typeface="Trebuchet MS"/>
              </a:rPr>
              <a:t> </a:t>
            </a:r>
            <a:r>
              <a:rPr sz="3500" spc="55" dirty="0">
                <a:latin typeface="Trebuchet MS"/>
                <a:cs typeface="Trebuchet MS"/>
              </a:rPr>
              <a:t>can</a:t>
            </a:r>
            <a:r>
              <a:rPr sz="3500" spc="-114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charge</a:t>
            </a:r>
            <a:r>
              <a:rPr sz="3500" spc="-145" dirty="0">
                <a:latin typeface="Trebuchet MS"/>
                <a:cs typeface="Trebuchet MS"/>
              </a:rPr>
              <a:t> </a:t>
            </a:r>
            <a:r>
              <a:rPr sz="3500" spc="70" dirty="0">
                <a:latin typeface="Trebuchet MS"/>
                <a:cs typeface="Trebuchet MS"/>
              </a:rPr>
              <a:t>a</a:t>
            </a:r>
            <a:r>
              <a:rPr sz="3500" spc="-200" dirty="0">
                <a:latin typeface="Trebuchet MS"/>
                <a:cs typeface="Trebuchet MS"/>
              </a:rPr>
              <a:t> </a:t>
            </a:r>
            <a:r>
              <a:rPr sz="3500" spc="-25" dirty="0">
                <a:latin typeface="Trebuchet MS"/>
                <a:cs typeface="Trebuchet MS"/>
              </a:rPr>
              <a:t>price</a:t>
            </a:r>
            <a:r>
              <a:rPr sz="3500" spc="-14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which</a:t>
            </a:r>
            <a:r>
              <a:rPr sz="3500" spc="-110" dirty="0">
                <a:latin typeface="Trebuchet MS"/>
                <a:cs typeface="Trebuchet MS"/>
              </a:rPr>
              <a:t> </a:t>
            </a:r>
            <a:r>
              <a:rPr sz="3500" spc="135" dirty="0">
                <a:latin typeface="Trebuchet MS"/>
                <a:cs typeface="Trebuchet MS"/>
              </a:rPr>
              <a:t>is</a:t>
            </a:r>
            <a:r>
              <a:rPr sz="3500" spc="-95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higher 	</a:t>
            </a:r>
            <a:r>
              <a:rPr sz="3500" spc="-20" dirty="0">
                <a:latin typeface="Trebuchet MS"/>
                <a:cs typeface="Trebuchet MS"/>
              </a:rPr>
              <a:t>than</a:t>
            </a:r>
            <a:r>
              <a:rPr sz="3500" spc="-220" dirty="0">
                <a:latin typeface="Trebuchet MS"/>
                <a:cs typeface="Trebuchet MS"/>
              </a:rPr>
              <a:t> </a:t>
            </a:r>
            <a:r>
              <a:rPr sz="3500" spc="-100" dirty="0">
                <a:latin typeface="Trebuchet MS"/>
                <a:cs typeface="Trebuchet MS"/>
              </a:rPr>
              <a:t>the</a:t>
            </a:r>
            <a:r>
              <a:rPr sz="3500" spc="-170" dirty="0">
                <a:latin typeface="Trebuchet MS"/>
                <a:cs typeface="Trebuchet MS"/>
              </a:rPr>
              <a:t> </a:t>
            </a:r>
            <a:r>
              <a:rPr sz="3500" spc="-45" dirty="0">
                <a:latin typeface="Trebuchet MS"/>
                <a:cs typeface="Trebuchet MS"/>
              </a:rPr>
              <a:t>market</a:t>
            </a:r>
            <a:r>
              <a:rPr sz="3500" spc="-225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price.</a:t>
            </a:r>
            <a:endParaRPr sz="3500">
              <a:latin typeface="Trebuchet MS"/>
              <a:cs typeface="Trebuchet MS"/>
            </a:endParaRPr>
          </a:p>
          <a:p>
            <a:pPr marL="390525" marR="5080" indent="-377825">
              <a:lnSpc>
                <a:spcPts val="4190"/>
              </a:lnSpc>
              <a:spcBef>
                <a:spcPts val="795"/>
              </a:spcBef>
              <a:buChar char="•"/>
              <a:tabLst>
                <a:tab pos="390525" algn="l"/>
              </a:tabLst>
            </a:pPr>
            <a:r>
              <a:rPr sz="3500" spc="80" dirty="0">
                <a:latin typeface="Trebuchet MS"/>
                <a:cs typeface="Trebuchet MS"/>
              </a:rPr>
              <a:t>Firms</a:t>
            </a:r>
            <a:r>
              <a:rPr sz="3500" spc="-120" dirty="0">
                <a:latin typeface="Trebuchet MS"/>
                <a:cs typeface="Trebuchet MS"/>
              </a:rPr>
              <a:t> </a:t>
            </a:r>
            <a:r>
              <a:rPr sz="3500" spc="-50" dirty="0">
                <a:latin typeface="Trebuchet MS"/>
                <a:cs typeface="Trebuchet MS"/>
              </a:rPr>
              <a:t>are</a:t>
            </a:r>
            <a:r>
              <a:rPr sz="3500" spc="-170" dirty="0">
                <a:latin typeface="Trebuchet MS"/>
                <a:cs typeface="Trebuchet MS"/>
              </a:rPr>
              <a:t> </a:t>
            </a:r>
            <a:r>
              <a:rPr sz="3500" spc="-20" dirty="0">
                <a:latin typeface="Trebuchet MS"/>
                <a:cs typeface="Trebuchet MS"/>
              </a:rPr>
              <a:t>aware</a:t>
            </a:r>
            <a:r>
              <a:rPr sz="3500" spc="-17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of</a:t>
            </a:r>
            <a:r>
              <a:rPr sz="3500" spc="-190" dirty="0">
                <a:latin typeface="Trebuchet MS"/>
                <a:cs typeface="Trebuchet MS"/>
              </a:rPr>
              <a:t> </a:t>
            </a:r>
            <a:r>
              <a:rPr sz="3500" spc="-50" dirty="0">
                <a:latin typeface="Trebuchet MS"/>
                <a:cs typeface="Trebuchet MS"/>
              </a:rPr>
              <a:t>technology.</a:t>
            </a:r>
            <a:r>
              <a:rPr sz="3500" spc="-215" dirty="0">
                <a:latin typeface="Trebuchet MS"/>
                <a:cs typeface="Trebuchet MS"/>
              </a:rPr>
              <a:t> </a:t>
            </a:r>
            <a:r>
              <a:rPr sz="3500" spc="-35" dirty="0">
                <a:latin typeface="Trebuchet MS"/>
                <a:cs typeface="Trebuchet MS"/>
              </a:rPr>
              <a:t>So,</a:t>
            </a:r>
            <a:r>
              <a:rPr sz="3500" spc="-204" dirty="0">
                <a:latin typeface="Trebuchet MS"/>
                <a:cs typeface="Trebuchet MS"/>
              </a:rPr>
              <a:t> </a:t>
            </a:r>
            <a:r>
              <a:rPr sz="3500" spc="-110" dirty="0">
                <a:latin typeface="Trebuchet MS"/>
                <a:cs typeface="Trebuchet MS"/>
              </a:rPr>
              <a:t>all</a:t>
            </a:r>
            <a:r>
              <a:rPr sz="3500" spc="-150" dirty="0">
                <a:latin typeface="Trebuchet MS"/>
                <a:cs typeface="Trebuchet MS"/>
              </a:rPr>
              <a:t> </a:t>
            </a:r>
            <a:r>
              <a:rPr sz="3500" spc="85" dirty="0">
                <a:latin typeface="Trebuchet MS"/>
                <a:cs typeface="Trebuchet MS"/>
              </a:rPr>
              <a:t>ﬁrms</a:t>
            </a:r>
            <a:r>
              <a:rPr sz="3500" spc="-120" dirty="0">
                <a:latin typeface="Trebuchet MS"/>
                <a:cs typeface="Trebuchet MS"/>
              </a:rPr>
              <a:t> </a:t>
            </a:r>
            <a:r>
              <a:rPr sz="3500" spc="-20" dirty="0">
                <a:latin typeface="Trebuchet MS"/>
                <a:cs typeface="Trebuchet MS"/>
              </a:rPr>
              <a:t>will </a:t>
            </a:r>
            <a:r>
              <a:rPr sz="3500" spc="145" dirty="0">
                <a:latin typeface="Trebuchet MS"/>
                <a:cs typeface="Trebuchet MS"/>
              </a:rPr>
              <a:t>use</a:t>
            </a:r>
            <a:r>
              <a:rPr sz="3500" spc="-145" dirty="0">
                <a:latin typeface="Trebuchet MS"/>
                <a:cs typeface="Trebuchet MS"/>
              </a:rPr>
              <a:t> </a:t>
            </a:r>
            <a:r>
              <a:rPr sz="3500" spc="-100" dirty="0">
                <a:latin typeface="Trebuchet MS"/>
                <a:cs typeface="Trebuchet MS"/>
              </a:rPr>
              <a:t>the</a:t>
            </a:r>
            <a:r>
              <a:rPr sz="3500" spc="-14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best</a:t>
            </a:r>
            <a:r>
              <a:rPr sz="3500" spc="-204" dirty="0">
                <a:latin typeface="Trebuchet MS"/>
                <a:cs typeface="Trebuchet MS"/>
              </a:rPr>
              <a:t> </a:t>
            </a:r>
            <a:r>
              <a:rPr sz="3500" spc="-35" dirty="0">
                <a:latin typeface="Trebuchet MS"/>
                <a:cs typeface="Trebuchet MS"/>
              </a:rPr>
              <a:t>available</a:t>
            </a:r>
            <a:r>
              <a:rPr sz="3500" spc="-145" dirty="0">
                <a:latin typeface="Trebuchet MS"/>
                <a:cs typeface="Trebuchet MS"/>
              </a:rPr>
              <a:t> </a:t>
            </a:r>
            <a:r>
              <a:rPr sz="3500" spc="-50" dirty="0">
                <a:latin typeface="Trebuchet MS"/>
                <a:cs typeface="Trebuchet MS"/>
              </a:rPr>
              <a:t>technology.</a:t>
            </a:r>
            <a:r>
              <a:rPr sz="3500" spc="-195" dirty="0">
                <a:latin typeface="Trebuchet MS"/>
                <a:cs typeface="Trebuchet MS"/>
              </a:rPr>
              <a:t> </a:t>
            </a:r>
            <a:r>
              <a:rPr sz="3500" spc="-20" dirty="0">
                <a:latin typeface="Trebuchet MS"/>
                <a:cs typeface="Trebuchet MS"/>
              </a:rPr>
              <a:t>There</a:t>
            </a:r>
            <a:r>
              <a:rPr sz="3500" spc="-145" dirty="0">
                <a:latin typeface="Trebuchet MS"/>
                <a:cs typeface="Trebuchet MS"/>
              </a:rPr>
              <a:t> </a:t>
            </a:r>
            <a:r>
              <a:rPr sz="3500" spc="-20" dirty="0">
                <a:latin typeface="Trebuchet MS"/>
                <a:cs typeface="Trebuchet MS"/>
              </a:rPr>
              <a:t>will </a:t>
            </a:r>
            <a:r>
              <a:rPr sz="3500" spc="-30" dirty="0">
                <a:latin typeface="Trebuchet MS"/>
                <a:cs typeface="Trebuchet MS"/>
              </a:rPr>
              <a:t>not</a:t>
            </a:r>
            <a:r>
              <a:rPr sz="3500" spc="-23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be</a:t>
            </a:r>
            <a:r>
              <a:rPr sz="3500" spc="-225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any</a:t>
            </a:r>
            <a:r>
              <a:rPr sz="3500" spc="-210" dirty="0">
                <a:latin typeface="Trebuchet MS"/>
                <a:cs typeface="Trebuchet MS"/>
              </a:rPr>
              <a:t> </a:t>
            </a:r>
            <a:r>
              <a:rPr sz="3500" spc="-40" dirty="0">
                <a:latin typeface="Trebuchet MS"/>
                <a:cs typeface="Trebuchet MS"/>
              </a:rPr>
              <a:t>difference</a:t>
            </a:r>
            <a:r>
              <a:rPr sz="3500" spc="-190" dirty="0">
                <a:latin typeface="Trebuchet MS"/>
                <a:cs typeface="Trebuchet MS"/>
              </a:rPr>
              <a:t> </a:t>
            </a:r>
            <a:r>
              <a:rPr sz="3500" dirty="0">
                <a:latin typeface="Trebuchet MS"/>
                <a:cs typeface="Trebuchet MS"/>
              </a:rPr>
              <a:t>in</a:t>
            </a:r>
            <a:r>
              <a:rPr sz="3500" spc="-160" dirty="0">
                <a:latin typeface="Trebuchet MS"/>
                <a:cs typeface="Trebuchet MS"/>
              </a:rPr>
              <a:t> </a:t>
            </a:r>
            <a:r>
              <a:rPr sz="3500" spc="-120" dirty="0">
                <a:latin typeface="Trebuchet MS"/>
                <a:cs typeface="Trebuchet MS"/>
              </a:rPr>
              <a:t>their</a:t>
            </a:r>
            <a:r>
              <a:rPr sz="3500" spc="-155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production</a:t>
            </a:r>
            <a:r>
              <a:rPr sz="3500" spc="-165" dirty="0">
                <a:latin typeface="Trebuchet MS"/>
                <a:cs typeface="Trebuchet MS"/>
              </a:rPr>
              <a:t> </a:t>
            </a:r>
            <a:r>
              <a:rPr sz="3500" spc="-10" dirty="0">
                <a:latin typeface="Trebuchet MS"/>
                <a:cs typeface="Trebuchet MS"/>
              </a:rPr>
              <a:t>cost.</a:t>
            </a:r>
            <a:endParaRPr sz="3500">
              <a:latin typeface="Trebuchet MS"/>
              <a:cs typeface="Trebuchet MS"/>
            </a:endParaRPr>
          </a:p>
        </p:txBody>
      </p:sp>
      <p:pic>
        <p:nvPicPr>
          <p:cNvPr id="7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810000" y="6794500"/>
            <a:ext cx="2463800" cy="457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452</Words>
  <Application>Microsoft Office PowerPoint</Application>
  <PresentationFormat>Custom</PresentationFormat>
  <Paragraphs>42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FORMS OF MARKET</vt:lpstr>
      <vt:lpstr>PowerPoint Presentation</vt:lpstr>
      <vt:lpstr>PowerPoint Presentation</vt:lpstr>
      <vt:lpstr>PowerPoint Presentation</vt:lpstr>
      <vt:lpstr>PowerPoint Presentation</vt:lpstr>
      <vt:lpstr>Large number of buyers and sellers</vt:lpstr>
      <vt:lpstr>PowerPoint Presentation</vt:lpstr>
      <vt:lpstr>PowerPoint Presentation</vt:lpstr>
      <vt:lpstr>Perfect knowledge of prices and technology</vt:lpstr>
      <vt:lpstr>PowerPoint Presentation</vt:lpstr>
      <vt:lpstr>PowerPoint Presentation</vt:lpstr>
      <vt:lpstr>Normal Proﬁt under Perfect Competition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FORMS OF MARKET</dc:title>
  <cp:lastModifiedBy>SNS</cp:lastModifiedBy>
  <cp:revision>1</cp:revision>
  <dcterms:created xsi:type="dcterms:W3CDTF">2023-11-06T06:07:52Z</dcterms:created>
  <dcterms:modified xsi:type="dcterms:W3CDTF">2023-11-06T06:12:38Z</dcterms:modified>
</cp:coreProperties>
</file>